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  <p:sldMasterId id="2147483686" r:id="rId3"/>
  </p:sldMasterIdLst>
  <p:notesMasterIdLst>
    <p:notesMasterId r:id="rId80"/>
  </p:notesMasterIdLst>
  <p:sldIdLst>
    <p:sldId id="258" r:id="rId4"/>
    <p:sldId id="256" r:id="rId5"/>
    <p:sldId id="338" r:id="rId6"/>
    <p:sldId id="261" r:id="rId7"/>
    <p:sldId id="336" r:id="rId8"/>
    <p:sldId id="265" r:id="rId9"/>
    <p:sldId id="269" r:id="rId10"/>
    <p:sldId id="297" r:id="rId11"/>
    <p:sldId id="272" r:id="rId12"/>
    <p:sldId id="274" r:id="rId13"/>
    <p:sldId id="275" r:id="rId14"/>
    <p:sldId id="276" r:id="rId15"/>
    <p:sldId id="278" r:id="rId16"/>
    <p:sldId id="277" r:id="rId17"/>
    <p:sldId id="279" r:id="rId18"/>
    <p:sldId id="280" r:id="rId19"/>
    <p:sldId id="281" r:id="rId20"/>
    <p:sldId id="282" r:id="rId21"/>
    <p:sldId id="283" r:id="rId22"/>
    <p:sldId id="285" r:id="rId23"/>
    <p:sldId id="344" r:id="rId24"/>
    <p:sldId id="292" r:id="rId25"/>
    <p:sldId id="287" r:id="rId26"/>
    <p:sldId id="298" r:id="rId27"/>
    <p:sldId id="288" r:id="rId28"/>
    <p:sldId id="299" r:id="rId29"/>
    <p:sldId id="289" r:id="rId30"/>
    <p:sldId id="290" r:id="rId31"/>
    <p:sldId id="335" r:id="rId32"/>
    <p:sldId id="302" r:id="rId33"/>
    <p:sldId id="303" r:id="rId34"/>
    <p:sldId id="341" r:id="rId35"/>
    <p:sldId id="304" r:id="rId36"/>
    <p:sldId id="305" r:id="rId37"/>
    <p:sldId id="306" r:id="rId38"/>
    <p:sldId id="307" r:id="rId39"/>
    <p:sldId id="308" r:id="rId40"/>
    <p:sldId id="309" r:id="rId41"/>
    <p:sldId id="310" r:id="rId42"/>
    <p:sldId id="311" r:id="rId43"/>
    <p:sldId id="312" r:id="rId44"/>
    <p:sldId id="313" r:id="rId45"/>
    <p:sldId id="314" r:id="rId46"/>
    <p:sldId id="315" r:id="rId47"/>
    <p:sldId id="316" r:id="rId48"/>
    <p:sldId id="317" r:id="rId49"/>
    <p:sldId id="318" r:id="rId50"/>
    <p:sldId id="319" r:id="rId51"/>
    <p:sldId id="320" r:id="rId52"/>
    <p:sldId id="321" r:id="rId53"/>
    <p:sldId id="345" r:id="rId54"/>
    <p:sldId id="322" r:id="rId55"/>
    <p:sldId id="300" r:id="rId56"/>
    <p:sldId id="301" r:id="rId57"/>
    <p:sldId id="293" r:id="rId58"/>
    <p:sldId id="295" r:id="rId59"/>
    <p:sldId id="296" r:id="rId60"/>
    <p:sldId id="339" r:id="rId61"/>
    <p:sldId id="340" r:id="rId62"/>
    <p:sldId id="346" r:id="rId63"/>
    <p:sldId id="347" r:id="rId64"/>
    <p:sldId id="348" r:id="rId65"/>
    <p:sldId id="323" r:id="rId66"/>
    <p:sldId id="324" r:id="rId67"/>
    <p:sldId id="349" r:id="rId68"/>
    <p:sldId id="330" r:id="rId69"/>
    <p:sldId id="350" r:id="rId70"/>
    <p:sldId id="326" r:id="rId71"/>
    <p:sldId id="327" r:id="rId72"/>
    <p:sldId id="329" r:id="rId73"/>
    <p:sldId id="351" r:id="rId74"/>
    <p:sldId id="328" r:id="rId75"/>
    <p:sldId id="352" r:id="rId76"/>
    <p:sldId id="332" r:id="rId77"/>
    <p:sldId id="343" r:id="rId78"/>
    <p:sldId id="334" r:id="rId7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ECECA7-8178-8C18-DC0E-0232F125FFC4}" v="4" dt="2022-10-18T14:18:08.728"/>
    <p1510:client id="{1AFB2E5A-9079-876F-17A5-75841BE3387A}" v="9" dt="2022-10-17T22:35:28.167"/>
    <p1510:client id="{3A4C240A-A5E5-9033-4DFA-A517E8B05E33}" v="4" dt="2022-10-18T15:34:35.313"/>
    <p1510:client id="{7A218ACB-9417-9D35-A338-B6B0F869E365}" v="200" dt="2022-10-18T11:47:46.736"/>
    <p1510:client id="{94B03822-351F-915D-5CBF-BEF8A67BF569}" v="407" dt="2022-10-19T13:40:24.216"/>
    <p1510:client id="{BDC4635A-83D1-26DB-D8A8-04CBBC07B08F}" v="38" dt="2022-10-19T11:41:21.872"/>
    <p1510:client id="{BE824FD6-49F9-EF6D-72DA-2C0FC172C2DD}" v="3" dt="2022-10-18T22:11:27.504"/>
    <p1510:client id="{DD8BF5C3-3FD9-C298-337A-193C16EBF311}" v="44" dt="2022-10-18T15:38:49.118"/>
    <p1510:client id="{DF9AAA06-2A5E-4F1A-C625-5369FD747373}" v="7" dt="2022-10-19T12:46:08.6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9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76" Type="http://schemas.openxmlformats.org/officeDocument/2006/relationships/slide" Target="slides/slide73.xml"/><Relationship Id="rId84" Type="http://schemas.openxmlformats.org/officeDocument/2006/relationships/tableStyles" Target="tableStyles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slide" Target="slides/slide63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82" Type="http://schemas.openxmlformats.org/officeDocument/2006/relationships/viewProps" Target="viewProps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77" Type="http://schemas.openxmlformats.org/officeDocument/2006/relationships/slide" Target="slides/slide74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80" Type="http://schemas.openxmlformats.org/officeDocument/2006/relationships/notesMaster" Target="notesMasters/notesMaster1.xml"/><Relationship Id="rId85" Type="http://schemas.microsoft.com/office/2015/10/relationships/revisionInfo" Target="revisionInfo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presProps" Target="presProps.xml"/><Relationship Id="rId86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via Scorza" userId="S::lscorza3@ed.ac.uk::111f9cb8-3b00-47fc-bb12-3e5209207956" providerId="AD" clId="Web-{13ECECA7-8178-8C18-DC0E-0232F125FFC4}"/>
    <pc:docChg chg="addSld sldOrd">
      <pc:chgData name="Livia Scorza" userId="S::lscorza3@ed.ac.uk::111f9cb8-3b00-47fc-bb12-3e5209207956" providerId="AD" clId="Web-{13ECECA7-8178-8C18-DC0E-0232F125FFC4}" dt="2022-10-18T14:18:08.728" v="3"/>
      <pc:docMkLst>
        <pc:docMk/>
      </pc:docMkLst>
      <pc:sldChg chg="ord">
        <pc:chgData name="Livia Scorza" userId="S::lscorza3@ed.ac.uk::111f9cb8-3b00-47fc-bb12-3e5209207956" providerId="AD" clId="Web-{13ECECA7-8178-8C18-DC0E-0232F125FFC4}" dt="2022-10-18T13:07:16.297" v="1"/>
        <pc:sldMkLst>
          <pc:docMk/>
          <pc:sldMk cId="3818666031" sldId="276"/>
        </pc:sldMkLst>
      </pc:sldChg>
      <pc:sldChg chg="ord">
        <pc:chgData name="Livia Scorza" userId="S::lscorza3@ed.ac.uk::111f9cb8-3b00-47fc-bb12-3e5209207956" providerId="AD" clId="Web-{13ECECA7-8178-8C18-DC0E-0232F125FFC4}" dt="2022-10-18T13:07:20.954" v="2"/>
        <pc:sldMkLst>
          <pc:docMk/>
          <pc:sldMk cId="596300512" sldId="278"/>
        </pc:sldMkLst>
      </pc:sldChg>
      <pc:sldChg chg="new">
        <pc:chgData name="Livia Scorza" userId="S::lscorza3@ed.ac.uk::111f9cb8-3b00-47fc-bb12-3e5209207956" providerId="AD" clId="Web-{13ECECA7-8178-8C18-DC0E-0232F125FFC4}" dt="2022-10-18T14:18:08.728" v="3"/>
        <pc:sldMkLst>
          <pc:docMk/>
          <pc:sldMk cId="2337701688" sldId="342"/>
        </pc:sldMkLst>
      </pc:sldChg>
    </pc:docChg>
  </pc:docChgLst>
  <pc:docChgLst>
    <pc:chgData name="Livia Scorza" userId="S::lscorza3@ed.ac.uk::111f9cb8-3b00-47fc-bb12-3e5209207956" providerId="AD" clId="Web-{BE824FD6-49F9-EF6D-72DA-2C0FC172C2DD}"/>
    <pc:docChg chg="delSld modSld">
      <pc:chgData name="Livia Scorza" userId="S::lscorza3@ed.ac.uk::111f9cb8-3b00-47fc-bb12-3e5209207956" providerId="AD" clId="Web-{BE824FD6-49F9-EF6D-72DA-2C0FC172C2DD}" dt="2022-10-18T22:11:27.504" v="2"/>
      <pc:docMkLst>
        <pc:docMk/>
      </pc:docMkLst>
      <pc:sldChg chg="del">
        <pc:chgData name="Livia Scorza" userId="S::lscorza3@ed.ac.uk::111f9cb8-3b00-47fc-bb12-3e5209207956" providerId="AD" clId="Web-{BE824FD6-49F9-EF6D-72DA-2C0FC172C2DD}" dt="2022-10-18T22:03:58.429" v="0"/>
        <pc:sldMkLst>
          <pc:docMk/>
          <pc:sldMk cId="3176075977" sldId="284"/>
        </pc:sldMkLst>
      </pc:sldChg>
      <pc:sldChg chg="delSp">
        <pc:chgData name="Livia Scorza" userId="S::lscorza3@ed.ac.uk::111f9cb8-3b00-47fc-bb12-3e5209207956" providerId="AD" clId="Web-{BE824FD6-49F9-EF6D-72DA-2C0FC172C2DD}" dt="2022-10-18T22:11:27.504" v="2"/>
        <pc:sldMkLst>
          <pc:docMk/>
          <pc:sldMk cId="2337701688" sldId="342"/>
        </pc:sldMkLst>
        <pc:spChg chg="del">
          <ac:chgData name="Livia Scorza" userId="S::lscorza3@ed.ac.uk::111f9cb8-3b00-47fc-bb12-3e5209207956" providerId="AD" clId="Web-{BE824FD6-49F9-EF6D-72DA-2C0FC172C2DD}" dt="2022-10-18T22:11:24.379" v="1"/>
          <ac:spMkLst>
            <pc:docMk/>
            <pc:sldMk cId="2337701688" sldId="342"/>
            <ac:spMk id="2" creationId="{CB546493-0683-8D37-772E-5006F9F8A26C}"/>
          </ac:spMkLst>
        </pc:spChg>
        <pc:spChg chg="del">
          <ac:chgData name="Livia Scorza" userId="S::lscorza3@ed.ac.uk::111f9cb8-3b00-47fc-bb12-3e5209207956" providerId="AD" clId="Web-{BE824FD6-49F9-EF6D-72DA-2C0FC172C2DD}" dt="2022-10-18T22:11:27.504" v="2"/>
          <ac:spMkLst>
            <pc:docMk/>
            <pc:sldMk cId="2337701688" sldId="342"/>
            <ac:spMk id="3" creationId="{249EE967-38DE-05A1-6DBD-CC09662FEE24}"/>
          </ac:spMkLst>
        </pc:spChg>
      </pc:sldChg>
    </pc:docChg>
  </pc:docChgLst>
  <pc:docChgLst>
    <pc:chgData name="Livia Scorza" userId="S::lscorza3@ed.ac.uk::111f9cb8-3b00-47fc-bb12-3e5209207956" providerId="AD" clId="Web-{BDC4635A-83D1-26DB-D8A8-04CBBC07B08F}"/>
    <pc:docChg chg="modSld">
      <pc:chgData name="Livia Scorza" userId="S::lscorza3@ed.ac.uk::111f9cb8-3b00-47fc-bb12-3e5209207956" providerId="AD" clId="Web-{BDC4635A-83D1-26DB-D8A8-04CBBC07B08F}" dt="2022-10-19T11:41:21.872" v="22" actId="1076"/>
      <pc:docMkLst>
        <pc:docMk/>
      </pc:docMkLst>
      <pc:sldChg chg="modSp">
        <pc:chgData name="Livia Scorza" userId="S::lscorza3@ed.ac.uk::111f9cb8-3b00-47fc-bb12-3e5209207956" providerId="AD" clId="Web-{BDC4635A-83D1-26DB-D8A8-04CBBC07B08F}" dt="2022-10-19T11:41:21.872" v="22" actId="1076"/>
        <pc:sldMkLst>
          <pc:docMk/>
          <pc:sldMk cId="2627892616" sldId="341"/>
        </pc:sldMkLst>
        <pc:spChg chg="mod">
          <ac:chgData name="Livia Scorza" userId="S::lscorza3@ed.ac.uk::111f9cb8-3b00-47fc-bb12-3e5209207956" providerId="AD" clId="Web-{BDC4635A-83D1-26DB-D8A8-04CBBC07B08F}" dt="2022-10-19T11:41:15.091" v="20" actId="20577"/>
          <ac:spMkLst>
            <pc:docMk/>
            <pc:sldMk cId="2627892616" sldId="341"/>
            <ac:spMk id="11" creationId="{B8A16712-6F2F-14FC-48BF-DB06AA5C5C83}"/>
          </ac:spMkLst>
        </pc:spChg>
        <pc:spChg chg="mod">
          <ac:chgData name="Livia Scorza" userId="S::lscorza3@ed.ac.uk::111f9cb8-3b00-47fc-bb12-3e5209207956" providerId="AD" clId="Web-{BDC4635A-83D1-26DB-D8A8-04CBBC07B08F}" dt="2022-10-19T11:41:21.857" v="21" actId="1076"/>
          <ac:spMkLst>
            <pc:docMk/>
            <pc:sldMk cId="2627892616" sldId="341"/>
            <ac:spMk id="12" creationId="{1E34B89D-9017-26F4-5403-B29BA4BD90F0}"/>
          </ac:spMkLst>
        </pc:spChg>
        <pc:spChg chg="mod">
          <ac:chgData name="Livia Scorza" userId="S::lscorza3@ed.ac.uk::111f9cb8-3b00-47fc-bb12-3e5209207956" providerId="AD" clId="Web-{BDC4635A-83D1-26DB-D8A8-04CBBC07B08F}" dt="2022-10-19T11:41:21.872" v="22" actId="1076"/>
          <ac:spMkLst>
            <pc:docMk/>
            <pc:sldMk cId="2627892616" sldId="341"/>
            <ac:spMk id="18" creationId="{49436809-1DB7-8E2E-1084-DAA107C76D1C}"/>
          </ac:spMkLst>
        </pc:spChg>
      </pc:sldChg>
    </pc:docChg>
  </pc:docChgLst>
  <pc:docChgLst>
    <pc:chgData name="Livia Scorza" userId="S::lscorza3@ed.ac.uk::111f9cb8-3b00-47fc-bb12-3e5209207956" providerId="AD" clId="Web-{7A218ACB-9417-9D35-A338-B6B0F869E365}"/>
    <pc:docChg chg="addSld modSld">
      <pc:chgData name="Livia Scorza" userId="S::lscorza3@ed.ac.uk::111f9cb8-3b00-47fc-bb12-3e5209207956" providerId="AD" clId="Web-{7A218ACB-9417-9D35-A338-B6B0F869E365}" dt="2022-10-18T11:47:46.658" v="154" actId="14100"/>
      <pc:docMkLst>
        <pc:docMk/>
      </pc:docMkLst>
      <pc:sldChg chg="modSp">
        <pc:chgData name="Livia Scorza" userId="S::lscorza3@ed.ac.uk::111f9cb8-3b00-47fc-bb12-3e5209207956" providerId="AD" clId="Web-{7A218ACB-9417-9D35-A338-B6B0F869E365}" dt="2022-10-18T11:47:46.658" v="154" actId="14100"/>
        <pc:sldMkLst>
          <pc:docMk/>
          <pc:sldMk cId="596300512" sldId="278"/>
        </pc:sldMkLst>
        <pc:spChg chg="mod">
          <ac:chgData name="Livia Scorza" userId="S::lscorza3@ed.ac.uk::111f9cb8-3b00-47fc-bb12-3e5209207956" providerId="AD" clId="Web-{7A218ACB-9417-9D35-A338-B6B0F869E365}" dt="2022-10-18T11:47:46.658" v="154" actId="14100"/>
          <ac:spMkLst>
            <pc:docMk/>
            <pc:sldMk cId="596300512" sldId="278"/>
            <ac:spMk id="3" creationId="{A33D701F-93E2-48AA-83A7-DB6D27798AB0}"/>
          </ac:spMkLst>
        </pc:spChg>
      </pc:sldChg>
      <pc:sldChg chg="modSp">
        <pc:chgData name="Livia Scorza" userId="S::lscorza3@ed.ac.uk::111f9cb8-3b00-47fc-bb12-3e5209207956" providerId="AD" clId="Web-{7A218ACB-9417-9D35-A338-B6B0F869E365}" dt="2022-10-18T11:12:21.914" v="0" actId="14100"/>
        <pc:sldMkLst>
          <pc:docMk/>
          <pc:sldMk cId="2866073646" sldId="289"/>
        </pc:sldMkLst>
        <pc:spChg chg="mod">
          <ac:chgData name="Livia Scorza" userId="S::lscorza3@ed.ac.uk::111f9cb8-3b00-47fc-bb12-3e5209207956" providerId="AD" clId="Web-{7A218ACB-9417-9D35-A338-B6B0F869E365}" dt="2022-10-18T11:12:21.914" v="0" actId="14100"/>
          <ac:spMkLst>
            <pc:docMk/>
            <pc:sldMk cId="2866073646" sldId="289"/>
            <ac:spMk id="7" creationId="{C1AD8A02-8812-4D52-9173-BB1C360AA460}"/>
          </ac:spMkLst>
        </pc:spChg>
      </pc:sldChg>
      <pc:sldChg chg="modSp">
        <pc:chgData name="Livia Scorza" userId="S::lscorza3@ed.ac.uk::111f9cb8-3b00-47fc-bb12-3e5209207956" providerId="AD" clId="Web-{7A218ACB-9417-9D35-A338-B6B0F869E365}" dt="2022-10-18T11:12:38.837" v="5" actId="14100"/>
        <pc:sldMkLst>
          <pc:docMk/>
          <pc:sldMk cId="1294828040" sldId="302"/>
        </pc:sldMkLst>
        <pc:spChg chg="mod">
          <ac:chgData name="Livia Scorza" userId="S::lscorza3@ed.ac.uk::111f9cb8-3b00-47fc-bb12-3e5209207956" providerId="AD" clId="Web-{7A218ACB-9417-9D35-A338-B6B0F869E365}" dt="2022-10-18T11:12:38.837" v="5" actId="14100"/>
          <ac:spMkLst>
            <pc:docMk/>
            <pc:sldMk cId="1294828040" sldId="302"/>
            <ac:spMk id="8" creationId="{0B6B44D4-80E0-49F0-8DC4-0E1512180A5C}"/>
          </ac:spMkLst>
        </pc:spChg>
      </pc:sldChg>
      <pc:sldChg chg="addSp delSp modSp new">
        <pc:chgData name="Livia Scorza" userId="S::lscorza3@ed.ac.uk::111f9cb8-3b00-47fc-bb12-3e5209207956" providerId="AD" clId="Web-{7A218ACB-9417-9D35-A338-B6B0F869E365}" dt="2022-10-18T11:22:48.990" v="147" actId="1076"/>
        <pc:sldMkLst>
          <pc:docMk/>
          <pc:sldMk cId="2627892616" sldId="341"/>
        </pc:sldMkLst>
        <pc:spChg chg="del">
          <ac:chgData name="Livia Scorza" userId="S::lscorza3@ed.ac.uk::111f9cb8-3b00-47fc-bb12-3e5209207956" providerId="AD" clId="Web-{7A218ACB-9417-9D35-A338-B6B0F869E365}" dt="2022-10-18T11:13:08.402" v="8"/>
          <ac:spMkLst>
            <pc:docMk/>
            <pc:sldMk cId="2627892616" sldId="341"/>
            <ac:spMk id="2" creationId="{8595D20A-0EDC-F791-CCB4-A77507AD5737}"/>
          </ac:spMkLst>
        </pc:spChg>
        <pc:spChg chg="del">
          <ac:chgData name="Livia Scorza" userId="S::lscorza3@ed.ac.uk::111f9cb8-3b00-47fc-bb12-3e5209207956" providerId="AD" clId="Web-{7A218ACB-9417-9D35-A338-B6B0F869E365}" dt="2022-10-18T11:13:08.402" v="7"/>
          <ac:spMkLst>
            <pc:docMk/>
            <pc:sldMk cId="2627892616" sldId="341"/>
            <ac:spMk id="3" creationId="{8F09E158-39B1-CBBD-8137-76E7CA35534F}"/>
          </ac:spMkLst>
        </pc:spChg>
        <pc:spChg chg="add mod">
          <ac:chgData name="Livia Scorza" userId="S::lscorza3@ed.ac.uk::111f9cb8-3b00-47fc-bb12-3e5209207956" providerId="AD" clId="Web-{7A218ACB-9417-9D35-A338-B6B0F869E365}" dt="2022-10-18T11:19:27.303" v="105"/>
          <ac:spMkLst>
            <pc:docMk/>
            <pc:sldMk cId="2627892616" sldId="341"/>
            <ac:spMk id="8" creationId="{F828D9C8-08B6-D08F-8852-E5FA029C0B60}"/>
          </ac:spMkLst>
        </pc:spChg>
        <pc:spChg chg="add mod">
          <ac:chgData name="Livia Scorza" userId="S::lscorza3@ed.ac.uk::111f9cb8-3b00-47fc-bb12-3e5209207956" providerId="AD" clId="Web-{7A218ACB-9417-9D35-A338-B6B0F869E365}" dt="2022-10-18T11:22:41.052" v="145" actId="14100"/>
          <ac:spMkLst>
            <pc:docMk/>
            <pc:sldMk cId="2627892616" sldId="341"/>
            <ac:spMk id="11" creationId="{B8A16712-6F2F-14FC-48BF-DB06AA5C5C83}"/>
          </ac:spMkLst>
        </pc:spChg>
        <pc:spChg chg="add mod">
          <ac:chgData name="Livia Scorza" userId="S::lscorza3@ed.ac.uk::111f9cb8-3b00-47fc-bb12-3e5209207956" providerId="AD" clId="Web-{7A218ACB-9417-9D35-A338-B6B0F869E365}" dt="2022-10-18T11:22:43.036" v="146" actId="14100"/>
          <ac:spMkLst>
            <pc:docMk/>
            <pc:sldMk cId="2627892616" sldId="341"/>
            <ac:spMk id="12" creationId="{1E34B89D-9017-26F4-5403-B29BA4BD90F0}"/>
          </ac:spMkLst>
        </pc:spChg>
        <pc:spChg chg="add">
          <ac:chgData name="Livia Scorza" userId="S::lscorza3@ed.ac.uk::111f9cb8-3b00-47fc-bb12-3e5209207956" providerId="AD" clId="Web-{7A218ACB-9417-9D35-A338-B6B0F869E365}" dt="2022-10-18T11:16:23.431" v="53"/>
          <ac:spMkLst>
            <pc:docMk/>
            <pc:sldMk cId="2627892616" sldId="341"/>
            <ac:spMk id="13" creationId="{C40E7AE8-320D-50DB-D06B-157C4F5DC332}"/>
          </ac:spMkLst>
        </pc:spChg>
        <pc:spChg chg="add mod">
          <ac:chgData name="Livia Scorza" userId="S::lscorza3@ed.ac.uk::111f9cb8-3b00-47fc-bb12-3e5209207956" providerId="AD" clId="Web-{7A218ACB-9417-9D35-A338-B6B0F869E365}" dt="2022-10-18T11:21:46.720" v="142" actId="20577"/>
          <ac:spMkLst>
            <pc:docMk/>
            <pc:sldMk cId="2627892616" sldId="341"/>
            <ac:spMk id="14" creationId="{9574B3C5-5FA6-C276-9E05-D0B2CAC542A9}"/>
          </ac:spMkLst>
        </pc:spChg>
        <pc:spChg chg="add mod">
          <ac:chgData name="Livia Scorza" userId="S::lscorza3@ed.ac.uk::111f9cb8-3b00-47fc-bb12-3e5209207956" providerId="AD" clId="Web-{7A218ACB-9417-9D35-A338-B6B0F869E365}" dt="2022-10-18T11:19:37.523" v="108"/>
          <ac:spMkLst>
            <pc:docMk/>
            <pc:sldMk cId="2627892616" sldId="341"/>
            <ac:spMk id="15" creationId="{E51A27F6-E4A4-391F-0F43-D7C942678BAE}"/>
          </ac:spMkLst>
        </pc:spChg>
        <pc:spChg chg="add mod">
          <ac:chgData name="Livia Scorza" userId="S::lscorza3@ed.ac.uk::111f9cb8-3b00-47fc-bb12-3e5209207956" providerId="AD" clId="Web-{7A218ACB-9417-9D35-A338-B6B0F869E365}" dt="2022-10-18T11:18:48.098" v="99" actId="20577"/>
          <ac:spMkLst>
            <pc:docMk/>
            <pc:sldMk cId="2627892616" sldId="341"/>
            <ac:spMk id="16" creationId="{1EFAEE50-50CB-7D91-B386-982EDFC5F638}"/>
          </ac:spMkLst>
        </pc:spChg>
        <pc:spChg chg="add mod">
          <ac:chgData name="Livia Scorza" userId="S::lscorza3@ed.ac.uk::111f9cb8-3b00-47fc-bb12-3e5209207956" providerId="AD" clId="Web-{7A218ACB-9417-9D35-A338-B6B0F869E365}" dt="2022-10-18T11:22:48.990" v="147" actId="1076"/>
          <ac:spMkLst>
            <pc:docMk/>
            <pc:sldMk cId="2627892616" sldId="341"/>
            <ac:spMk id="17" creationId="{1BDE208C-5B8F-74B1-6A16-83D1B062242F}"/>
          </ac:spMkLst>
        </pc:spChg>
        <pc:spChg chg="add mod">
          <ac:chgData name="Livia Scorza" userId="S::lscorza3@ed.ac.uk::111f9cb8-3b00-47fc-bb12-3e5209207956" providerId="AD" clId="Web-{7A218ACB-9417-9D35-A338-B6B0F869E365}" dt="2022-10-18T11:21:16.342" v="138" actId="1076"/>
          <ac:spMkLst>
            <pc:docMk/>
            <pc:sldMk cId="2627892616" sldId="341"/>
            <ac:spMk id="18" creationId="{49436809-1DB7-8E2E-1084-DAA107C76D1C}"/>
          </ac:spMkLst>
        </pc:spChg>
        <pc:spChg chg="add mod">
          <ac:chgData name="Livia Scorza" userId="S::lscorza3@ed.ac.uk::111f9cb8-3b00-47fc-bb12-3e5209207956" providerId="AD" clId="Web-{7A218ACB-9417-9D35-A338-B6B0F869E365}" dt="2022-10-18T11:20:50.778" v="130" actId="14100"/>
          <ac:spMkLst>
            <pc:docMk/>
            <pc:sldMk cId="2627892616" sldId="341"/>
            <ac:spMk id="20" creationId="{1A8BCDD7-E883-D79C-BD1A-6399EB888C34}"/>
          </ac:spMkLst>
        </pc:spChg>
        <pc:spChg chg="add mod">
          <ac:chgData name="Livia Scorza" userId="S::lscorza3@ed.ac.uk::111f9cb8-3b00-47fc-bb12-3e5209207956" providerId="AD" clId="Web-{7A218ACB-9417-9D35-A338-B6B0F869E365}" dt="2022-10-18T11:21:00.169" v="132" actId="1076"/>
          <ac:spMkLst>
            <pc:docMk/>
            <pc:sldMk cId="2627892616" sldId="341"/>
            <ac:spMk id="21" creationId="{F0A8704E-309D-3A8D-81F5-C057D3A66D4F}"/>
          </ac:spMkLst>
        </pc:spChg>
        <pc:picChg chg="add mod">
          <ac:chgData name="Livia Scorza" userId="S::lscorza3@ed.ac.uk::111f9cb8-3b00-47fc-bb12-3e5209207956" providerId="AD" clId="Web-{7A218ACB-9417-9D35-A338-B6B0F869E365}" dt="2022-10-18T11:21:25.781" v="139" actId="1076"/>
          <ac:picMkLst>
            <pc:docMk/>
            <pc:sldMk cId="2627892616" sldId="341"/>
            <ac:picMk id="5" creationId="{524F2D3F-FA76-B967-3ADA-C5A8FFBCFBE6}"/>
          </ac:picMkLst>
        </pc:picChg>
        <pc:picChg chg="add del">
          <ac:chgData name="Livia Scorza" userId="S::lscorza3@ed.ac.uk::111f9cb8-3b00-47fc-bb12-3e5209207956" providerId="AD" clId="Web-{7A218ACB-9417-9D35-A338-B6B0F869E365}" dt="2022-10-18T11:14:00.952" v="13"/>
          <ac:picMkLst>
            <pc:docMk/>
            <pc:sldMk cId="2627892616" sldId="341"/>
            <ac:picMk id="7" creationId="{C676024A-6991-C9D3-6A7E-85E249C2E34B}"/>
          </ac:picMkLst>
        </pc:picChg>
        <pc:picChg chg="add mod">
          <ac:chgData name="Livia Scorza" userId="S::lscorza3@ed.ac.uk::111f9cb8-3b00-47fc-bb12-3e5209207956" providerId="AD" clId="Web-{7A218ACB-9417-9D35-A338-B6B0F869E365}" dt="2022-10-18T11:21:02.670" v="134" actId="1076"/>
          <ac:picMkLst>
            <pc:docMk/>
            <pc:sldMk cId="2627892616" sldId="341"/>
            <ac:picMk id="10" creationId="{1BC3A19D-8280-60C1-FF61-7F19C092FE50}"/>
          </ac:picMkLst>
        </pc:picChg>
      </pc:sldChg>
    </pc:docChg>
  </pc:docChgLst>
  <pc:docChgLst>
    <pc:chgData name="Pauline Ward" userId="S::pward2@ed.ac.uk::6a42e7c2-282a-47e3-bb7b-9badb33ef4ee" providerId="AD" clId="Web-{3A4C240A-A5E5-9033-4DFA-A517E8B05E33}"/>
    <pc:docChg chg="modSld">
      <pc:chgData name="Pauline Ward" userId="S::pward2@ed.ac.uk::6a42e7c2-282a-47e3-bb7b-9badb33ef4ee" providerId="AD" clId="Web-{3A4C240A-A5E5-9033-4DFA-A517E8B05E33}" dt="2022-10-18T15:34:30.813" v="2" actId="20577"/>
      <pc:docMkLst>
        <pc:docMk/>
      </pc:docMkLst>
      <pc:sldChg chg="modSp">
        <pc:chgData name="Pauline Ward" userId="S::pward2@ed.ac.uk::6a42e7c2-282a-47e3-bb7b-9badb33ef4ee" providerId="AD" clId="Web-{3A4C240A-A5E5-9033-4DFA-A517E8B05E33}" dt="2022-10-18T15:34:30.813" v="2" actId="20577"/>
        <pc:sldMkLst>
          <pc:docMk/>
          <pc:sldMk cId="479440788" sldId="324"/>
        </pc:sldMkLst>
        <pc:spChg chg="mod">
          <ac:chgData name="Pauline Ward" userId="S::pward2@ed.ac.uk::6a42e7c2-282a-47e3-bb7b-9badb33ef4ee" providerId="AD" clId="Web-{3A4C240A-A5E5-9033-4DFA-A517E8B05E33}" dt="2022-10-18T15:34:30.813" v="2" actId="20577"/>
          <ac:spMkLst>
            <pc:docMk/>
            <pc:sldMk cId="479440788" sldId="324"/>
            <ac:spMk id="3" creationId="{B067C6F7-AA50-4FE9-84EA-78EEE6F521F9}"/>
          </ac:spMkLst>
        </pc:spChg>
      </pc:sldChg>
      <pc:sldChg chg="modSp">
        <pc:chgData name="Pauline Ward" userId="S::pward2@ed.ac.uk::6a42e7c2-282a-47e3-bb7b-9badb33ef4ee" providerId="AD" clId="Web-{3A4C240A-A5E5-9033-4DFA-A517E8B05E33}" dt="2022-10-18T15:33:30.952" v="1" actId="20577"/>
        <pc:sldMkLst>
          <pc:docMk/>
          <pc:sldMk cId="80480096" sldId="329"/>
        </pc:sldMkLst>
        <pc:spChg chg="mod">
          <ac:chgData name="Pauline Ward" userId="S::pward2@ed.ac.uk::6a42e7c2-282a-47e3-bb7b-9badb33ef4ee" providerId="AD" clId="Web-{3A4C240A-A5E5-9033-4DFA-A517E8B05E33}" dt="2022-10-18T15:33:30.952" v="1" actId="20577"/>
          <ac:spMkLst>
            <pc:docMk/>
            <pc:sldMk cId="80480096" sldId="329"/>
            <ac:spMk id="3" creationId="{B067C6F7-AA50-4FE9-84EA-78EEE6F521F9}"/>
          </ac:spMkLst>
        </pc:spChg>
      </pc:sldChg>
    </pc:docChg>
  </pc:docChgLst>
  <pc:docChgLst>
    <pc:chgData name="Livia Scorza" userId="S::lscorza3@ed.ac.uk::111f9cb8-3b00-47fc-bb12-3e5209207956" providerId="AD" clId="Web-{DD8BF5C3-3FD9-C298-337A-193C16EBF311}"/>
    <pc:docChg chg="addSld modSld">
      <pc:chgData name="Livia Scorza" userId="S::lscorza3@ed.ac.uk::111f9cb8-3b00-47fc-bb12-3e5209207956" providerId="AD" clId="Web-{DD8BF5C3-3FD9-C298-337A-193C16EBF311}" dt="2022-10-18T15:38:49.118" v="41"/>
      <pc:docMkLst>
        <pc:docMk/>
      </pc:docMkLst>
      <pc:sldChg chg="modSp">
        <pc:chgData name="Livia Scorza" userId="S::lscorza3@ed.ac.uk::111f9cb8-3b00-47fc-bb12-3e5209207956" providerId="AD" clId="Web-{DD8BF5C3-3FD9-C298-337A-193C16EBF311}" dt="2022-10-18T15:23:29.423" v="18" actId="20577"/>
        <pc:sldMkLst>
          <pc:docMk/>
          <pc:sldMk cId="2158454517" sldId="296"/>
        </pc:sldMkLst>
        <pc:spChg chg="mod">
          <ac:chgData name="Livia Scorza" userId="S::lscorza3@ed.ac.uk::111f9cb8-3b00-47fc-bb12-3e5209207956" providerId="AD" clId="Web-{DD8BF5C3-3FD9-C298-337A-193C16EBF311}" dt="2022-10-18T15:23:29.423" v="18" actId="20577"/>
          <ac:spMkLst>
            <pc:docMk/>
            <pc:sldMk cId="2158454517" sldId="296"/>
            <ac:spMk id="5" creationId="{3A1CABE2-8F07-4DC3-93C1-F22156911D3E}"/>
          </ac:spMkLst>
        </pc:spChg>
      </pc:sldChg>
      <pc:sldChg chg="modSp">
        <pc:chgData name="Livia Scorza" userId="S::lscorza3@ed.ac.uk::111f9cb8-3b00-47fc-bb12-3e5209207956" providerId="AD" clId="Web-{DD8BF5C3-3FD9-C298-337A-193C16EBF311}" dt="2022-10-18T15:33:08.500" v="32" actId="20577"/>
        <pc:sldMkLst>
          <pc:docMk/>
          <pc:sldMk cId="3028592230" sldId="328"/>
        </pc:sldMkLst>
        <pc:spChg chg="mod">
          <ac:chgData name="Livia Scorza" userId="S::lscorza3@ed.ac.uk::111f9cb8-3b00-47fc-bb12-3e5209207956" providerId="AD" clId="Web-{DD8BF5C3-3FD9-C298-337A-193C16EBF311}" dt="2022-10-18T15:33:08.500" v="32" actId="20577"/>
          <ac:spMkLst>
            <pc:docMk/>
            <pc:sldMk cId="3028592230" sldId="328"/>
            <ac:spMk id="3" creationId="{B067C6F7-AA50-4FE9-84EA-78EEE6F521F9}"/>
          </ac:spMkLst>
        </pc:spChg>
      </pc:sldChg>
      <pc:sldChg chg="modSp">
        <pc:chgData name="Livia Scorza" userId="S::lscorza3@ed.ac.uk::111f9cb8-3b00-47fc-bb12-3e5209207956" providerId="AD" clId="Web-{DD8BF5C3-3FD9-C298-337A-193C16EBF311}" dt="2022-10-18T15:25:22.723" v="29" actId="20577"/>
        <pc:sldMkLst>
          <pc:docMk/>
          <pc:sldMk cId="1651484120" sldId="340"/>
        </pc:sldMkLst>
        <pc:spChg chg="mod">
          <ac:chgData name="Livia Scorza" userId="S::lscorza3@ed.ac.uk::111f9cb8-3b00-47fc-bb12-3e5209207956" providerId="AD" clId="Web-{DD8BF5C3-3FD9-C298-337A-193C16EBF311}" dt="2022-10-18T15:25:22.723" v="29" actId="20577"/>
          <ac:spMkLst>
            <pc:docMk/>
            <pc:sldMk cId="1651484120" sldId="340"/>
            <ac:spMk id="3" creationId="{B067C6F7-AA50-4FE9-84EA-78EEE6F521F9}"/>
          </ac:spMkLst>
        </pc:spChg>
      </pc:sldChg>
      <pc:sldChg chg="addSp delSp modSp new">
        <pc:chgData name="Livia Scorza" userId="S::lscorza3@ed.ac.uk::111f9cb8-3b00-47fc-bb12-3e5209207956" providerId="AD" clId="Web-{DD8BF5C3-3FD9-C298-337A-193C16EBF311}" dt="2022-10-18T15:38:49.118" v="41"/>
        <pc:sldMkLst>
          <pc:docMk/>
          <pc:sldMk cId="2202519683" sldId="343"/>
        </pc:sldMkLst>
        <pc:spChg chg="del">
          <ac:chgData name="Livia Scorza" userId="S::lscorza3@ed.ac.uk::111f9cb8-3b00-47fc-bb12-3e5209207956" providerId="AD" clId="Web-{DD8BF5C3-3FD9-C298-337A-193C16EBF311}" dt="2022-10-18T15:38:24.493" v="35"/>
          <ac:spMkLst>
            <pc:docMk/>
            <pc:sldMk cId="2202519683" sldId="343"/>
            <ac:spMk id="2" creationId="{A2DDFC0B-9775-ED54-4B80-44876A2A84E3}"/>
          </ac:spMkLst>
        </pc:spChg>
        <pc:spChg chg="del">
          <ac:chgData name="Livia Scorza" userId="S::lscorza3@ed.ac.uk::111f9cb8-3b00-47fc-bb12-3e5209207956" providerId="AD" clId="Web-{DD8BF5C3-3FD9-C298-337A-193C16EBF311}" dt="2022-10-18T15:38:24.493" v="34"/>
          <ac:spMkLst>
            <pc:docMk/>
            <pc:sldMk cId="2202519683" sldId="343"/>
            <ac:spMk id="3" creationId="{ED4DA81F-FBD5-274C-6411-15A218ECF55F}"/>
          </ac:spMkLst>
        </pc:spChg>
        <pc:spChg chg="add mod">
          <ac:chgData name="Livia Scorza" userId="S::lscorza3@ed.ac.uk::111f9cb8-3b00-47fc-bb12-3e5209207956" providerId="AD" clId="Web-{DD8BF5C3-3FD9-C298-337A-193C16EBF311}" dt="2022-10-18T15:38:33.305" v="37" actId="14100"/>
          <ac:spMkLst>
            <pc:docMk/>
            <pc:sldMk cId="2202519683" sldId="343"/>
            <ac:spMk id="4" creationId="{B71208D8-84AF-748A-C05C-AF6773446DFE}"/>
          </ac:spMkLst>
        </pc:spChg>
        <pc:spChg chg="add mod">
          <ac:chgData name="Livia Scorza" userId="S::lscorza3@ed.ac.uk::111f9cb8-3b00-47fc-bb12-3e5209207956" providerId="AD" clId="Web-{DD8BF5C3-3FD9-C298-337A-193C16EBF311}" dt="2022-10-18T15:38:49.118" v="41"/>
          <ac:spMkLst>
            <pc:docMk/>
            <pc:sldMk cId="2202519683" sldId="343"/>
            <ac:spMk id="5" creationId="{CB08ACF7-D96D-B261-96DB-7B896BA29F99}"/>
          </ac:spMkLst>
        </pc:spChg>
      </pc:sldChg>
    </pc:docChg>
  </pc:docChgLst>
  <pc:docChgLst>
    <pc:chgData name="Livia Scorza" userId="S::lscorza3@ed.ac.uk::111f9cb8-3b00-47fc-bb12-3e5209207956" providerId="AD" clId="Web-{DF9AAA06-2A5E-4F1A-C625-5369FD747373}"/>
    <pc:docChg chg="modSld">
      <pc:chgData name="Livia Scorza" userId="S::lscorza3@ed.ac.uk::111f9cb8-3b00-47fc-bb12-3e5209207956" providerId="AD" clId="Web-{DF9AAA06-2A5E-4F1A-C625-5369FD747373}" dt="2022-10-19T12:46:08.276" v="2" actId="20577"/>
      <pc:docMkLst>
        <pc:docMk/>
      </pc:docMkLst>
      <pc:sldChg chg="modSp">
        <pc:chgData name="Livia Scorza" userId="S::lscorza3@ed.ac.uk::111f9cb8-3b00-47fc-bb12-3e5209207956" providerId="AD" clId="Web-{DF9AAA06-2A5E-4F1A-C625-5369FD747373}" dt="2022-10-19T12:46:08.276" v="2" actId="20577"/>
        <pc:sldMkLst>
          <pc:docMk/>
          <pc:sldMk cId="1947400803" sldId="299"/>
        </pc:sldMkLst>
        <pc:spChg chg="mod">
          <ac:chgData name="Livia Scorza" userId="S::lscorza3@ed.ac.uk::111f9cb8-3b00-47fc-bb12-3e5209207956" providerId="AD" clId="Web-{DF9AAA06-2A5E-4F1A-C625-5369FD747373}" dt="2022-10-19T12:46:08.276" v="2" actId="20577"/>
          <ac:spMkLst>
            <pc:docMk/>
            <pc:sldMk cId="1947400803" sldId="299"/>
            <ac:spMk id="2" creationId="{55FAD919-8120-014B-B3D7-458613EBECC4}"/>
          </ac:spMkLst>
        </pc:spChg>
      </pc:sldChg>
    </pc:docChg>
  </pc:docChgLst>
  <pc:docChgLst>
    <pc:chgData name="Livia Scorza" userId="S::lscorza3@ed.ac.uk::111f9cb8-3b00-47fc-bb12-3e5209207956" providerId="AD" clId="Web-{1AFB2E5A-9079-876F-17A5-75841BE3387A}"/>
    <pc:docChg chg="modSld">
      <pc:chgData name="Livia Scorza" userId="S::lscorza3@ed.ac.uk::111f9cb8-3b00-47fc-bb12-3e5209207956" providerId="AD" clId="Web-{1AFB2E5A-9079-876F-17A5-75841BE3387A}" dt="2022-10-17T22:35:28.167" v="8"/>
      <pc:docMkLst>
        <pc:docMk/>
      </pc:docMkLst>
      <pc:sldChg chg="addSp delSp modSp">
        <pc:chgData name="Livia Scorza" userId="S::lscorza3@ed.ac.uk::111f9cb8-3b00-47fc-bb12-3e5209207956" providerId="AD" clId="Web-{1AFB2E5A-9079-876F-17A5-75841BE3387A}" dt="2022-10-17T22:35:28.167" v="8"/>
        <pc:sldMkLst>
          <pc:docMk/>
          <pc:sldMk cId="3481721829" sldId="303"/>
        </pc:sldMkLst>
        <pc:spChg chg="del">
          <ac:chgData name="Livia Scorza" userId="S::lscorza3@ed.ac.uk::111f9cb8-3b00-47fc-bb12-3e5209207956" providerId="AD" clId="Web-{1AFB2E5A-9079-876F-17A5-75841BE3387A}" dt="2022-10-17T22:35:13.011" v="2"/>
          <ac:spMkLst>
            <pc:docMk/>
            <pc:sldMk cId="3481721829" sldId="303"/>
            <ac:spMk id="3" creationId="{00000000-0000-0000-0000-000000000000}"/>
          </ac:spMkLst>
        </pc:spChg>
        <pc:spChg chg="add del">
          <ac:chgData name="Livia Scorza" userId="S::lscorza3@ed.ac.uk::111f9cb8-3b00-47fc-bb12-3e5209207956" providerId="AD" clId="Web-{1AFB2E5A-9079-876F-17A5-75841BE3387A}" dt="2022-10-17T22:35:07.745" v="1"/>
          <ac:spMkLst>
            <pc:docMk/>
            <pc:sldMk cId="3481721829" sldId="303"/>
            <ac:spMk id="7" creationId="{FD190571-440F-AED7-B9C7-91E8CD5AF688}"/>
          </ac:spMkLst>
        </pc:spChg>
        <pc:spChg chg="add del mod">
          <ac:chgData name="Livia Scorza" userId="S::lscorza3@ed.ac.uk::111f9cb8-3b00-47fc-bb12-3e5209207956" providerId="AD" clId="Web-{1AFB2E5A-9079-876F-17A5-75841BE3387A}" dt="2022-10-17T22:35:28.167" v="8"/>
          <ac:spMkLst>
            <pc:docMk/>
            <pc:sldMk cId="3481721829" sldId="303"/>
            <ac:spMk id="8" creationId="{DC20A443-FA69-D20C-C034-5D3E4A6A1B72}"/>
          </ac:spMkLst>
        </pc:spChg>
        <pc:picChg chg="add">
          <ac:chgData name="Livia Scorza" userId="S::lscorza3@ed.ac.uk::111f9cb8-3b00-47fc-bb12-3e5209207956" providerId="AD" clId="Web-{1AFB2E5A-9079-876F-17A5-75841BE3387A}" dt="2022-10-17T22:35:02.042" v="0"/>
          <ac:picMkLst>
            <pc:docMk/>
            <pc:sldMk cId="3481721829" sldId="303"/>
            <ac:picMk id="4" creationId="{BFDFEAE3-C764-17A6-BF5B-396A706AF9EE}"/>
          </ac:picMkLst>
        </pc:picChg>
        <pc:picChg chg="add mod">
          <ac:chgData name="Livia Scorza" userId="S::lscorza3@ed.ac.uk::111f9cb8-3b00-47fc-bb12-3e5209207956" providerId="AD" clId="Web-{1AFB2E5A-9079-876F-17A5-75841BE3387A}" dt="2022-10-17T22:35:16.464" v="3" actId="1076"/>
          <ac:picMkLst>
            <pc:docMk/>
            <pc:sldMk cId="3481721829" sldId="303"/>
            <ac:picMk id="5" creationId="{2F904A11-F2BF-16DA-1144-B2A725814222}"/>
          </ac:picMkLst>
        </pc:picChg>
        <pc:picChg chg="add">
          <ac:chgData name="Livia Scorza" userId="S::lscorza3@ed.ac.uk::111f9cb8-3b00-47fc-bb12-3e5209207956" providerId="AD" clId="Web-{1AFB2E5A-9079-876F-17A5-75841BE3387A}" dt="2022-10-17T22:35:02.042" v="0"/>
          <ac:picMkLst>
            <pc:docMk/>
            <pc:sldMk cId="3481721829" sldId="303"/>
            <ac:picMk id="6" creationId="{E8B5B122-888B-C139-5BFA-C449E65DFFAF}"/>
          </ac:picMkLst>
        </pc:picChg>
      </pc:sldChg>
    </pc:docChg>
  </pc:docChgLst>
  <pc:docChgLst>
    <pc:chgData name="Pauline Ward" userId="S::pward2@ed.ac.uk::6a42e7c2-282a-47e3-bb7b-9badb33ef4ee" providerId="AD" clId="Web-{94B03822-351F-915D-5CBF-BEF8A67BF569}"/>
    <pc:docChg chg="modSld">
      <pc:chgData name="Pauline Ward" userId="S::pward2@ed.ac.uk::6a42e7c2-282a-47e3-bb7b-9badb33ef4ee" providerId="AD" clId="Web-{94B03822-351F-915D-5CBF-BEF8A67BF569}" dt="2022-10-19T13:40:24.200" v="226" actId="20577"/>
      <pc:docMkLst>
        <pc:docMk/>
      </pc:docMkLst>
      <pc:sldChg chg="modSp">
        <pc:chgData name="Pauline Ward" userId="S::pward2@ed.ac.uk::6a42e7c2-282a-47e3-bb7b-9badb33ef4ee" providerId="AD" clId="Web-{94B03822-351F-915D-5CBF-BEF8A67BF569}" dt="2022-10-19T12:35:48.590" v="1" actId="20577"/>
        <pc:sldMkLst>
          <pc:docMk/>
          <pc:sldMk cId="1414178667" sldId="281"/>
        </pc:sldMkLst>
        <pc:spChg chg="mod">
          <ac:chgData name="Pauline Ward" userId="S::pward2@ed.ac.uk::6a42e7c2-282a-47e3-bb7b-9badb33ef4ee" providerId="AD" clId="Web-{94B03822-351F-915D-5CBF-BEF8A67BF569}" dt="2022-10-19T12:35:48.590" v="1" actId="20577"/>
          <ac:spMkLst>
            <pc:docMk/>
            <pc:sldMk cId="1414178667" sldId="281"/>
            <ac:spMk id="9" creationId="{04AEE4B5-946D-4302-AC98-9937AF758DFD}"/>
          </ac:spMkLst>
        </pc:spChg>
      </pc:sldChg>
      <pc:sldChg chg="delSp">
        <pc:chgData name="Pauline Ward" userId="S::pward2@ed.ac.uk::6a42e7c2-282a-47e3-bb7b-9badb33ef4ee" providerId="AD" clId="Web-{94B03822-351F-915D-5CBF-BEF8A67BF569}" dt="2022-10-19T13:26:02.208" v="204"/>
        <pc:sldMkLst>
          <pc:docMk/>
          <pc:sldMk cId="1630847160" sldId="309"/>
        </pc:sldMkLst>
        <pc:spChg chg="del">
          <ac:chgData name="Pauline Ward" userId="S::pward2@ed.ac.uk::6a42e7c2-282a-47e3-bb7b-9badb33ef4ee" providerId="AD" clId="Web-{94B03822-351F-915D-5CBF-BEF8A67BF569}" dt="2022-10-19T13:26:00.896" v="203"/>
          <ac:spMkLst>
            <pc:docMk/>
            <pc:sldMk cId="1630847160" sldId="309"/>
            <ac:spMk id="7" creationId="{441D6036-BCDA-4EC7-9653-F205FE226493}"/>
          </ac:spMkLst>
        </pc:spChg>
        <pc:spChg chg="del">
          <ac:chgData name="Pauline Ward" userId="S::pward2@ed.ac.uk::6a42e7c2-282a-47e3-bb7b-9badb33ef4ee" providerId="AD" clId="Web-{94B03822-351F-915D-5CBF-BEF8A67BF569}" dt="2022-10-19T13:26:02.208" v="204"/>
          <ac:spMkLst>
            <pc:docMk/>
            <pc:sldMk cId="1630847160" sldId="309"/>
            <ac:spMk id="8" creationId="{490697C4-1D52-44B3-9145-1E4126021820}"/>
          </ac:spMkLst>
        </pc:spChg>
      </pc:sldChg>
      <pc:sldChg chg="delSp">
        <pc:chgData name="Pauline Ward" userId="S::pward2@ed.ac.uk::6a42e7c2-282a-47e3-bb7b-9badb33ef4ee" providerId="AD" clId="Web-{94B03822-351F-915D-5CBF-BEF8A67BF569}" dt="2022-10-19T13:36:00.798" v="206"/>
        <pc:sldMkLst>
          <pc:docMk/>
          <pc:sldMk cId="773127930" sldId="310"/>
        </pc:sldMkLst>
        <pc:spChg chg="del">
          <ac:chgData name="Pauline Ward" userId="S::pward2@ed.ac.uk::6a42e7c2-282a-47e3-bb7b-9badb33ef4ee" providerId="AD" clId="Web-{94B03822-351F-915D-5CBF-BEF8A67BF569}" dt="2022-10-19T13:35:57.860" v="205"/>
          <ac:spMkLst>
            <pc:docMk/>
            <pc:sldMk cId="773127930" sldId="310"/>
            <ac:spMk id="7" creationId="{441D6036-BCDA-4EC7-9653-F205FE226493}"/>
          </ac:spMkLst>
        </pc:spChg>
        <pc:spChg chg="del">
          <ac:chgData name="Pauline Ward" userId="S::pward2@ed.ac.uk::6a42e7c2-282a-47e3-bb7b-9badb33ef4ee" providerId="AD" clId="Web-{94B03822-351F-915D-5CBF-BEF8A67BF569}" dt="2022-10-19T13:36:00.798" v="206"/>
          <ac:spMkLst>
            <pc:docMk/>
            <pc:sldMk cId="773127930" sldId="310"/>
            <ac:spMk id="8" creationId="{490697C4-1D52-44B3-9145-1E4126021820}"/>
          </ac:spMkLst>
        </pc:spChg>
      </pc:sldChg>
      <pc:sldChg chg="modSp">
        <pc:chgData name="Pauline Ward" userId="S::pward2@ed.ac.uk::6a42e7c2-282a-47e3-bb7b-9badb33ef4ee" providerId="AD" clId="Web-{94B03822-351F-915D-5CBF-BEF8A67BF569}" dt="2022-10-19T12:39:02.458" v="9" actId="20577"/>
        <pc:sldMkLst>
          <pc:docMk/>
          <pc:sldMk cId="2741260942" sldId="313"/>
        </pc:sldMkLst>
        <pc:spChg chg="mod">
          <ac:chgData name="Pauline Ward" userId="S::pward2@ed.ac.uk::6a42e7c2-282a-47e3-bb7b-9badb33ef4ee" providerId="AD" clId="Web-{94B03822-351F-915D-5CBF-BEF8A67BF569}" dt="2022-10-19T12:39:02.458" v="9" actId="20577"/>
          <ac:spMkLst>
            <pc:docMk/>
            <pc:sldMk cId="2741260942" sldId="313"/>
            <ac:spMk id="5" creationId="{3A7A1F5C-9C70-4DE3-BA39-7835B2935EB3}"/>
          </ac:spMkLst>
        </pc:spChg>
      </pc:sldChg>
      <pc:sldChg chg="modSp">
        <pc:chgData name="Pauline Ward" userId="S::pward2@ed.ac.uk::6a42e7c2-282a-47e3-bb7b-9badb33ef4ee" providerId="AD" clId="Web-{94B03822-351F-915D-5CBF-BEF8A67BF569}" dt="2022-10-19T13:40:24.200" v="226" actId="20577"/>
        <pc:sldMkLst>
          <pc:docMk/>
          <pc:sldMk cId="1152296296" sldId="314"/>
        </pc:sldMkLst>
        <pc:spChg chg="mod">
          <ac:chgData name="Pauline Ward" userId="S::pward2@ed.ac.uk::6a42e7c2-282a-47e3-bb7b-9badb33ef4ee" providerId="AD" clId="Web-{94B03822-351F-915D-5CBF-BEF8A67BF569}" dt="2022-10-19T13:40:24.200" v="226" actId="20577"/>
          <ac:spMkLst>
            <pc:docMk/>
            <pc:sldMk cId="1152296296" sldId="314"/>
            <ac:spMk id="5" creationId="{3A7A1F5C-9C70-4DE3-BA39-7835B2935EB3}"/>
          </ac:spMkLst>
        </pc:spChg>
      </pc:sldChg>
      <pc:sldChg chg="modSp">
        <pc:chgData name="Pauline Ward" userId="S::pward2@ed.ac.uk::6a42e7c2-282a-47e3-bb7b-9badb33ef4ee" providerId="AD" clId="Web-{94B03822-351F-915D-5CBF-BEF8A67BF569}" dt="2022-10-19T12:37:39.782" v="3" actId="20577"/>
        <pc:sldMkLst>
          <pc:docMk/>
          <pc:sldMk cId="666971852" sldId="316"/>
        </pc:sldMkLst>
        <pc:spChg chg="mod">
          <ac:chgData name="Pauline Ward" userId="S::pward2@ed.ac.uk::6a42e7c2-282a-47e3-bb7b-9badb33ef4ee" providerId="AD" clId="Web-{94B03822-351F-915D-5CBF-BEF8A67BF569}" dt="2022-10-19T12:37:39.782" v="3" actId="20577"/>
          <ac:spMkLst>
            <pc:docMk/>
            <pc:sldMk cId="666971852" sldId="316"/>
            <ac:spMk id="5" creationId="{3A7A1F5C-9C70-4DE3-BA39-7835B2935EB3}"/>
          </ac:spMkLst>
        </pc:spChg>
      </pc:sldChg>
      <pc:sldChg chg="modSp">
        <pc:chgData name="Pauline Ward" userId="S::pward2@ed.ac.uk::6a42e7c2-282a-47e3-bb7b-9badb33ef4ee" providerId="AD" clId="Web-{94B03822-351F-915D-5CBF-BEF8A67BF569}" dt="2022-10-19T13:40:07.715" v="215" actId="20577"/>
        <pc:sldMkLst>
          <pc:docMk/>
          <pc:sldMk cId="750492930" sldId="332"/>
        </pc:sldMkLst>
        <pc:spChg chg="mod">
          <ac:chgData name="Pauline Ward" userId="S::pward2@ed.ac.uk::6a42e7c2-282a-47e3-bb7b-9badb33ef4ee" providerId="AD" clId="Web-{94B03822-351F-915D-5CBF-BEF8A67BF569}" dt="2022-10-19T13:40:07.715" v="215" actId="20577"/>
          <ac:spMkLst>
            <pc:docMk/>
            <pc:sldMk cId="750492930" sldId="332"/>
            <ac:spMk id="2" creationId="{5DAE32E1-884B-4F45-AB3D-8734D6B645D0}"/>
          </ac:spMkLst>
        </pc:spChg>
      </pc:sldChg>
      <pc:sldChg chg="addSp modSp">
        <pc:chgData name="Pauline Ward" userId="S::pward2@ed.ac.uk::6a42e7c2-282a-47e3-bb7b-9badb33ef4ee" providerId="AD" clId="Web-{94B03822-351F-915D-5CBF-BEF8A67BF569}" dt="2022-10-19T13:12:42.876" v="113" actId="14100"/>
        <pc:sldMkLst>
          <pc:docMk/>
          <pc:sldMk cId="2337701688" sldId="342"/>
        </pc:sldMkLst>
        <pc:spChg chg="add mod">
          <ac:chgData name="Pauline Ward" userId="S::pward2@ed.ac.uk::6a42e7c2-282a-47e3-bb7b-9badb33ef4ee" providerId="AD" clId="Web-{94B03822-351F-915D-5CBF-BEF8A67BF569}" dt="2022-10-19T13:07:39.237" v="110" actId="1076"/>
          <ac:spMkLst>
            <pc:docMk/>
            <pc:sldMk cId="2337701688" sldId="342"/>
            <ac:spMk id="2" creationId="{83219ACD-AC74-E553-6AB2-D63F419C9395}"/>
          </ac:spMkLst>
        </pc:spChg>
        <pc:picChg chg="add mod">
          <ac:chgData name="Pauline Ward" userId="S::pward2@ed.ac.uk::6a42e7c2-282a-47e3-bb7b-9badb33ef4ee" providerId="AD" clId="Web-{94B03822-351F-915D-5CBF-BEF8A67BF569}" dt="2022-10-19T13:12:42.876" v="113" actId="14100"/>
          <ac:picMkLst>
            <pc:docMk/>
            <pc:sldMk cId="2337701688" sldId="342"/>
            <ac:picMk id="3" creationId="{E3080385-21CF-08BC-98A8-F9676EB34C1F}"/>
          </ac:picMkLst>
        </pc:picChg>
      </pc:sldChg>
      <pc:sldChg chg="addSp delSp modSp">
        <pc:chgData name="Pauline Ward" userId="S::pward2@ed.ac.uk::6a42e7c2-282a-47e3-bb7b-9badb33ef4ee" providerId="AD" clId="Web-{94B03822-351F-915D-5CBF-BEF8A67BF569}" dt="2022-10-19T13:18:14.406" v="202" actId="20577"/>
        <pc:sldMkLst>
          <pc:docMk/>
          <pc:sldMk cId="2202519683" sldId="343"/>
        </pc:sldMkLst>
        <pc:spChg chg="add mod">
          <ac:chgData name="Pauline Ward" userId="S::pward2@ed.ac.uk::6a42e7c2-282a-47e3-bb7b-9badb33ef4ee" providerId="AD" clId="Web-{94B03822-351F-915D-5CBF-BEF8A67BF569}" dt="2022-10-19T13:18:14.406" v="202" actId="20577"/>
          <ac:spMkLst>
            <pc:docMk/>
            <pc:sldMk cId="2202519683" sldId="343"/>
            <ac:spMk id="2" creationId="{5974C0FD-A938-0AC8-4A6C-E4B49314097C}"/>
          </ac:spMkLst>
        </pc:spChg>
        <pc:spChg chg="del">
          <ac:chgData name="Pauline Ward" userId="S::pward2@ed.ac.uk::6a42e7c2-282a-47e3-bb7b-9badb33ef4ee" providerId="AD" clId="Web-{94B03822-351F-915D-5CBF-BEF8A67BF569}" dt="2022-10-19T13:16:25.386" v="122"/>
          <ac:spMkLst>
            <pc:docMk/>
            <pc:sldMk cId="2202519683" sldId="343"/>
            <ac:spMk id="5" creationId="{CB08ACF7-D96D-B261-96DB-7B896BA29F99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1.svg>
</file>

<file path=ppt/media/image12.png>
</file>

<file path=ppt/media/image13.jpeg>
</file>

<file path=ppt/media/image13.svg>
</file>

<file path=ppt/media/image14.jpe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jpeg>
</file>

<file path=ppt/media/image19.sv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7353B2-8B60-4EE5-8A17-E6215C03C9F5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4E2796-9D9B-4DFC-A7D7-C58FC168FE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35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celrep.2019.12.078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celrep.2019.12.078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kdataservice.ac.uk/learning-hub/research-data-management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Alternative to learning objectives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4E2796-9D9B-4DFC-A7D7-C58FC168FE1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2552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manage: organise, document, store, back-up.</a:t>
            </a:r>
          </a:p>
          <a:p>
            <a:pPr lvl="0"/>
            <a:r>
              <a:rPr lang="en-GB"/>
              <a:t>How </a:t>
            </a: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 and preserve: make data available for verification, replication, re-use.</a:t>
            </a:r>
          </a:p>
          <a:p>
            <a:pPr lvl="0"/>
            <a:endParaRPr lang="en-GB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 to prevent loss: HD failure, accidental delete, cat peeing on laptop.</a:t>
            </a:r>
          </a:p>
          <a:p>
            <a:pPr lvl="0"/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 to prevent unauthorised access of sensitive/personal data.</a:t>
            </a:r>
          </a:p>
          <a:p>
            <a:endParaRPr lang="en-GB"/>
          </a:p>
          <a:p>
            <a:pPr lvl="0"/>
            <a:r>
              <a:rPr lang="en-GB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DMPOnline</a:t>
            </a: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</a:p>
          <a:p>
            <a:pPr lvl="0"/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Funder Templates</a:t>
            </a:r>
          </a:p>
          <a:p>
            <a:pPr lvl="0"/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 broken down into sections: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creating/collecting: size, format, type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documentation and metadata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quality assurance processes/standards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storage and back up plans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security measures for sensitive data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how, where, when share it (on publication)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preserve</a:t>
            </a:r>
          </a:p>
          <a:p>
            <a:pPr lvl="0"/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Includes lots </a:t>
            </a:r>
            <a:r>
              <a:rPr lang="en-GB"/>
              <a:t>of guidance for each section : </a:t>
            </a: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funders / UoE /Data Curation Centre.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52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15061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Acquire</a:t>
            </a:r>
            <a:r>
              <a:rPr lang="en-GB" baseline="0"/>
              <a:t> description at earlier stages, split over the stages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C2EB-146A-487B-BC60-C531542ADEB7}" type="slidenum">
              <a:rPr lang="en-GB" smtClean="0"/>
              <a:t>76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1202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 metadata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Name: OP50 D10Ad_06.czi Image ID: 3485 Owner: Maria Eugenia Goya ORCID: 0000-0002-5031-2470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Acquisition Date: 2018-12-12 17:53:55 Import Date: 2020-04-30 22:38:59 Dimensions (XY): 1344 x 1024 Pixels Type: uint16 Pixels Size (XYZ) (µm): 0.16 x 0.16 x 1.00 Z-sections/Timepoints: 56 x 1 Channels: TL DIC, </a:t>
            </a:r>
            <a:r>
              <a:rPr lang="en-GB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TagYFP</a:t>
            </a:r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ROI Count: 0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Tags: time course; day 10; adults; food switching; E. coli OP50; NL5901; C. elegans</a:t>
            </a:r>
          </a:p>
          <a:p>
            <a:r>
              <a:rPr lang="en-GB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 metadata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Name: Figure2_Figure2B Dataset ID: 263 Owner: Maria Eugenia Goya ORCID: 0000-0002-5031-2470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Description: The datasets contains a time course of </a:t>
            </a:r>
            <a:r>
              <a:rPr lang="el-G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α-</a:t>
            </a:r>
            <a:r>
              <a:rPr lang="en-GB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</a:t>
            </a:r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aggregation in NL5901 C. elegans worms after a food switch at the L4 stage: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 coli OP50 to OP50 Day 01 adults Day 03 adults Day 05 adults Day 07 adults Day 10 adults Day 13 adults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 coli OP50 to B. subtilis PXN21 Day 01 adults Day 03 adults Day 05 adults Day 07 adults Day 10 adults Day 13 adults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 were taken at 6 developmental timepoints (D1Ad, D3Ad, D5Ad, D7Ad, D10Ad, D13Ad)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Some images contain more than one nematode.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image contains ~30 (or more) Z-sections, 1 µmeters apart. The </a:t>
            </a:r>
            <a:r>
              <a:rPr lang="en-GB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TagYFP</a:t>
            </a:r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channel is used to follow the alpha-synuclein particles. The TL DIC channel is used to image the whole nematode head.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images were used to construct Figure 2B of the Cell Reports paper (</a:t>
            </a:r>
            <a:r>
              <a:rPr lang="en-GB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https://doi.org/10.1016/j.celrep.2019.12.078</a:t>
            </a:r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Creation date: 2020-04-30 22:16:39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Tags: protein aggregation; time course; E. coli OP50 to B. subtilis PXN21; food switching; E. coli OP50; 10.1016/j.celrep.2019.12.078; NL5901; C. elegans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04583-82FC-EB4C-9DD9-0626DE3C6BC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932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510F15-7DC5-429B-B58F-1D158498829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3955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 metadata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Name: OP50 D10Ad_06.czi Image ID: 3485 Owner: Maria Eugenia Goya ORCID: 0000-0002-5031-2470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Acquisition Date: 2018-12-12 17:53:55 Import Date: 2020-04-30 22:38:59 Dimensions (XY): 1344 x 1024 Pixels Type: uint16 Pixels Size (XYZ) (µm): 0.16 x 0.16 x 1.00 Z-sections/Timepoints: 56 x 1 Channels: TL DIC, </a:t>
            </a:r>
            <a:r>
              <a:rPr lang="en-GB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TagYFP</a:t>
            </a:r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ROI Count: 0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Tags: time course; day 10; adults; food switching; E. coli OP50; NL5901; C. elegans</a:t>
            </a:r>
          </a:p>
          <a:p>
            <a:r>
              <a:rPr lang="en-GB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 metadata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Name: Figure2_Figure2B Dataset ID: 263 Owner: Maria Eugenia Goya ORCID: 0000-0002-5031-2470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Description: The datasets contains a time course of </a:t>
            </a:r>
            <a:r>
              <a:rPr lang="el-G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α-</a:t>
            </a:r>
            <a:r>
              <a:rPr lang="en-GB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</a:t>
            </a:r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aggregation in NL5901 C. elegans worms after a food switch at the L4 stage: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 coli OP50 to OP50 Day 01 adults Day 03 adults Day 05 adults Day 07 adults Day 10 adults Day 13 adults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 coli OP50 to B. subtilis PXN21 Day 01 adults Day 03 adults Day 05 adults Day 07 adults Day 10 adults Day 13 adults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 were taken at 6 developmental timepoints (D1Ad, D3Ad, D5Ad, D7Ad, D10Ad, D13Ad)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Some images contain more than one nematode.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image contains ~30 (or more) Z-sections, 1 µmeters apart. The </a:t>
            </a:r>
            <a:r>
              <a:rPr lang="en-GB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TagYFP</a:t>
            </a:r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channel is used to follow the alpha-synuclein particles. The TL DIC channel is used to image the whole nematode head.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images were used to construct Figure 2B of the Cell Reports paper (</a:t>
            </a:r>
            <a:r>
              <a:rPr lang="en-GB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https://doi.org/10.1016/j.celrep.2019.12.078</a:t>
            </a:r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Creation date: 2020-04-30 22:16:39</a:t>
            </a:r>
          </a:p>
          <a:p>
            <a:r>
              <a:rPr lang="en-GB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Tags: protein aggregation; time course; E. coli OP50 to B. subtilis PXN21; food switching; E. coli OP50; 10.1016/j.celrep.2019.12.078; NL5901; C. elegans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04583-82FC-EB4C-9DD9-0626DE3C6BC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1977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510F15-7DC5-429B-B58F-1D158498829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903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Acquire</a:t>
            </a:r>
            <a:r>
              <a:rPr lang="en-GB" baseline="0"/>
              <a:t> description at earlier stages, split over the stages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C2EB-146A-487B-BC60-C531542ADEB7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50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Acquire</a:t>
            </a:r>
            <a:r>
              <a:rPr lang="en-GB" baseline="0"/>
              <a:t> description at earlier stages, split over the stages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C2EB-146A-487B-BC60-C531542ADEB7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224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>
                <a:solidFill>
                  <a:srgbClr val="333333"/>
                </a:solidFill>
                <a:effectLst/>
                <a:latin typeface="Ubuntu"/>
              </a:rPr>
              <a:t>Do you know how and where to keep 3 copies of your data which are always up to date?</a:t>
            </a:r>
          </a:p>
          <a:p>
            <a:pPr algn="l"/>
            <a:r>
              <a:rPr lang="en-GB" b="0" i="0">
                <a:solidFill>
                  <a:srgbClr val="333333"/>
                </a:solidFill>
                <a:effectLst/>
                <a:latin typeface="Ubuntu"/>
              </a:rPr>
              <a:t>Secure data preservation is very difficult to achieve without institutional support and know-how. One option is cloud storage, but not all data may be put in a public cloud.</a:t>
            </a:r>
          </a:p>
          <a:p>
            <a:pPr algn="l"/>
            <a:r>
              <a:rPr lang="en-GB" b="0" i="0">
                <a:solidFill>
                  <a:srgbClr val="333333"/>
                </a:solidFill>
                <a:effectLst/>
                <a:latin typeface="Ubuntu"/>
              </a:rPr>
              <a:t>You should always check your institutional guidelines and what solutions are available in your organisation.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61C124-7373-F149-A166-BB8240B9FE77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623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UK Data Service</a:t>
            </a:r>
            <a:r>
              <a:rPr lang="en-GB" baseline="0"/>
              <a:t> Research Data Management guidance: </a:t>
            </a:r>
            <a:r>
              <a:rPr lang="en-GB" baseline="0">
                <a:hlinkClick r:id="rId3"/>
              </a:rPr>
              <a:t>https://ukdataservice.ac.uk/learning-hub/research-data-management/</a:t>
            </a:r>
            <a:r>
              <a:rPr lang="en-GB" baseline="0"/>
              <a:t> 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0226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Mar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55289" y="532591"/>
            <a:ext cx="9279241" cy="913158"/>
          </a:xfrm>
        </p:spPr>
        <p:txBody>
          <a:bodyPr anchor="t" anchorCtr="0"/>
          <a:lstStyle>
            <a:lvl1pPr>
              <a:lnSpc>
                <a:spcPct val="10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741281" y="1475328"/>
            <a:ext cx="7057368" cy="552057"/>
          </a:xfrm>
        </p:spPr>
        <p:txBody>
          <a:bodyPr/>
          <a:lstStyle>
            <a:lvl1pPr>
              <a:defRPr sz="2400" b="1" baseline="0">
                <a:solidFill>
                  <a:srgbClr val="009999"/>
                </a:solidFill>
              </a:defRPr>
            </a:lvl1pPr>
            <a:lvl2pPr>
              <a:defRPr sz="2000" b="1">
                <a:solidFill>
                  <a:srgbClr val="75787B"/>
                </a:solidFill>
              </a:defRPr>
            </a:lvl2pPr>
            <a:lvl3pPr>
              <a:defRPr sz="2000" b="1">
                <a:solidFill>
                  <a:srgbClr val="75787B"/>
                </a:solidFill>
              </a:defRPr>
            </a:lvl3pPr>
            <a:lvl4pPr>
              <a:defRPr sz="2000" b="1">
                <a:solidFill>
                  <a:srgbClr val="75787B"/>
                </a:solidFill>
              </a:defRPr>
            </a:lvl4pPr>
            <a:lvl5pPr>
              <a:defRPr sz="2000" b="1">
                <a:solidFill>
                  <a:srgbClr val="75787B"/>
                </a:solidFill>
              </a:defRPr>
            </a:lvl5pPr>
          </a:lstStyle>
          <a:p>
            <a:pPr lvl="0"/>
            <a:r>
              <a:rPr lang="en-GB"/>
              <a:t>Section subtitle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8BE4E8-6EF8-9E4C-BAB5-879F4A19FB34}"/>
              </a:ext>
            </a:extLst>
          </p:cNvPr>
          <p:cNvSpPr txBox="1"/>
          <p:nvPr/>
        </p:nvSpPr>
        <p:spPr>
          <a:xfrm>
            <a:off x="741280" y="6509578"/>
            <a:ext cx="4164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www.ed.ac.uk</a:t>
            </a:r>
            <a:r>
              <a:rPr lang="en-GB" sz="16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/is/research-data-service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8047756-9D86-7F42-A783-DAFB6548EB70}"/>
              </a:ext>
            </a:extLst>
          </p:cNvPr>
          <p:cNvCxnSpPr>
            <a:cxnSpLocks/>
          </p:cNvCxnSpPr>
          <p:nvPr/>
        </p:nvCxnSpPr>
        <p:spPr>
          <a:xfrm>
            <a:off x="720000" y="6480000"/>
            <a:ext cx="10709440" cy="0"/>
          </a:xfrm>
          <a:prstGeom prst="line">
            <a:avLst/>
          </a:prstGeom>
          <a:ln>
            <a:solidFill>
              <a:srgbClr val="00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0954061-EC9A-0D45-883D-9A1A4C1857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7122" y="532591"/>
            <a:ext cx="1197605" cy="80982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352A226-C15F-4702-A20E-4D56C4D589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79336" y="2398266"/>
            <a:ext cx="4431145" cy="3710853"/>
          </a:xfrm>
        </p:spPr>
        <p:txBody>
          <a:bodyPr/>
          <a:lstStyle/>
          <a:p>
            <a:pPr lvl="4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6553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orm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755287" y="532590"/>
            <a:ext cx="9456731" cy="903414"/>
          </a:xfrm>
        </p:spPr>
        <p:txBody>
          <a:bodyPr anchor="t" anchorCtr="0"/>
          <a:lstStyle>
            <a:lvl1pPr>
              <a:lnSpc>
                <a:spcPct val="10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Slide heading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0F22BA-0F11-7042-BAF3-5D22B347FB64}"/>
              </a:ext>
            </a:extLst>
          </p:cNvPr>
          <p:cNvSpPr txBox="1"/>
          <p:nvPr/>
        </p:nvSpPr>
        <p:spPr>
          <a:xfrm>
            <a:off x="755286" y="6470833"/>
            <a:ext cx="4195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www.ed.ac.uk</a:t>
            </a:r>
            <a:r>
              <a:rPr lang="en-GB" sz="16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/is/research-data-service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80429E-7EDB-8148-8E8A-72FEB4B908E4}"/>
              </a:ext>
            </a:extLst>
          </p:cNvPr>
          <p:cNvCxnSpPr>
            <a:cxnSpLocks/>
          </p:cNvCxnSpPr>
          <p:nvPr/>
        </p:nvCxnSpPr>
        <p:spPr>
          <a:xfrm>
            <a:off x="741280" y="6470833"/>
            <a:ext cx="10790950" cy="0"/>
          </a:xfrm>
          <a:prstGeom prst="line">
            <a:avLst/>
          </a:prstGeom>
          <a:ln>
            <a:solidFill>
              <a:srgbClr val="00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2A5316F-655C-7B43-9EB1-18CA985C55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2105" y="527980"/>
            <a:ext cx="1197605" cy="809823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BC03D83-9158-DA4C-ACA1-6F70AAF1CAE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41280" y="1476600"/>
            <a:ext cx="10702576" cy="4905197"/>
          </a:xfrm>
        </p:spPr>
        <p:txBody>
          <a:bodyPr/>
          <a:lstStyle>
            <a:lvl1pPr>
              <a:lnSpc>
                <a:spcPct val="100000"/>
              </a:lnSpc>
              <a:defRPr sz="2800" baseline="0">
                <a:solidFill>
                  <a:srgbClr val="009999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buClr>
                <a:srgbClr val="009999"/>
              </a:buClr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buClr>
                <a:srgbClr val="009999"/>
              </a:buClr>
              <a:defRPr sz="18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667451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FB9AA-954F-48E6-A7D0-B2B47D1D6F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0070C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AE808-221F-4B18-B154-C3AC62B46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70C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122D39-1C4E-49DC-B2AB-0D2E671ED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41BDB93A-9A91-4ACD-99A9-997668C686B7}" type="datetimeFigureOut">
              <a:rPr lang="en-GB" smtClean="0"/>
              <a:pPr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21973-A511-4F69-861E-67C7B196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CAEA8-FD19-42FF-B274-062F34B2B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88633D63-089F-4804-9A00-C5DF2DDFAC23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2" descr="Ed_DaSH">
            <a:extLst>
              <a:ext uri="{FF2B5EF4-FFF2-40B4-BE49-F238E27FC236}">
                <a16:creationId xmlns:a16="http://schemas.microsoft.com/office/drawing/2014/main" id="{CA8197DF-E71F-E549-9EA4-18B3DE735A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68480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C24AA-02E7-4683-B861-603CD959C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877E3-2270-4DCC-96F0-549AA3F7A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E0EE9-C5AB-427B-8DBF-78724EDBE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896F4-F1D7-47F0-8414-25A1D469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B460E-CA28-4D5A-8120-AD8F4B66D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94201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2457A-FDCE-4532-B340-96F99CEA1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17FB2-CD59-4770-9DB7-2AF4C410E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9E782-FF87-45BF-B84D-0628DD846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7F095-EBFC-4A39-B395-06ACB8E3C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91040-14D7-4D7F-B00E-9241A855C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460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63D46-B7CB-4FD2-93B6-D0B590EC8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CA79E-00B0-4CE0-ADDD-AB5FAEDD00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296AC-7EF1-4717-9BEC-B50C74BED7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5FD950-5138-4FC2-87B3-1E0B5F3C5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5ECB2A-76BF-4183-9A0E-B419DC1F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D0E859-3579-48A6-B31F-2F2287746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39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6CD12-75B1-4B86-AA38-D828C48E9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303C8-23C6-4166-B35F-175B83092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AC12B7-05CA-4019-9E08-4EB5FE0AB5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D70490-4D08-4517-A931-198D56F254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B83C5D-6623-41D7-8A90-4FC742B341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60606B-6603-40EA-AAEF-9C5E734A5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F8930A-D025-4F78-8912-2BB0EB953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A810B5-55E9-4821-B581-F1A4246C5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271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96326-5DCE-4D9B-8B15-1B0042130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56649F-0B13-48E0-B792-63CD3DA48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B15912-5A8A-435B-9F1A-E0E95ED12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4278E5-1999-4633-AD37-B3A68EAAE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7870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E7537C-4476-44B6-9996-295C1D5A5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1C5AE9-5248-4917-8CA5-F5013F1DE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68E365-C8AE-469C-AEFF-C48DF26B8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82215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49F89-8B68-49A3-B155-C525FEBE3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EC925-4D88-4613-BF20-60EDE1106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0A095E-F658-41A5-9BD7-946A62490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14A36-20FC-44FE-B45D-5B07F105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71188-BDB1-48D4-BE6B-796D2603F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6248E-5A87-4790-A75F-F3E9D75A1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65794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D2D4C-34A8-4E30-AC07-2F2773370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EB0CE8-9787-47B5-B3E2-895B2CDB8E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C7B032-D6D0-4A50-A0E9-E45464CD1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C909B-9FE6-436B-9143-55B6D3D13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505E5-F71C-4B0B-8050-F016079DA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E54C21-B408-4F55-9C87-A26514121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6263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1BE22-C653-4683-8D9D-2A7362CB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BD79BC-702D-4E20-B234-4E501DFD0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82BB5-4422-48DE-8ADA-A6F5591D1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0095B-1FB6-47DD-BE66-19333FAD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24536-3332-4855-9E4D-FAF3D1C09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05884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B58EB7-4718-4485-9921-977F42F590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867E31-3DF1-4259-B739-DF2EB12DD5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DA41F-291E-4A1B-BB5B-0AB1E9A08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DB93A-9A91-4ACD-99A9-997668C686B7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9B40C-D906-4230-BB6A-DF673207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D91B8-7E0F-4897-B080-4C8AE56E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33D63-089F-4804-9A00-C5DF2DDFAC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0410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2" descr="Ed_DaSH">
            <a:extLst>
              <a:ext uri="{FF2B5EF4-FFF2-40B4-BE49-F238E27FC236}">
                <a16:creationId xmlns:a16="http://schemas.microsoft.com/office/drawing/2014/main" id="{4D4D912A-DA79-2D46-A089-195AE6C5D3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21863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50963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40464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9839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7008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43022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25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7126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25981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559410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EC85-173F-467E-B364-65AD14726A23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FDA9B-12AA-440D-B349-53135C05ED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4559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967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 baseline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  <a:defRPr>
                <a:latin typeface="Calibri"/>
                <a:ea typeface="Calibri"/>
                <a:cs typeface="Calibri"/>
                <a:sym typeface="Calibri"/>
              </a:defRPr>
            </a:lvl1pPr>
            <a:lvl2pPr>
              <a:buClrTx/>
              <a:defRPr>
                <a:latin typeface="Calibri"/>
                <a:ea typeface="Calibri"/>
                <a:cs typeface="Calibri"/>
                <a:sym typeface="Calibri"/>
              </a:defRPr>
            </a:lvl2pPr>
            <a:lvl3pPr>
              <a:buClrTx/>
              <a:defRPr>
                <a:latin typeface="Calibri"/>
                <a:ea typeface="Calibri"/>
                <a:cs typeface="Calibri"/>
                <a:sym typeface="Calibri"/>
              </a:defRPr>
            </a:lvl3pPr>
            <a:lvl4pPr>
              <a:buClrTx/>
              <a:defRPr>
                <a:latin typeface="Calibri"/>
                <a:ea typeface="Calibri"/>
                <a:cs typeface="Calibri"/>
                <a:sym typeface="Calibri"/>
              </a:defRPr>
            </a:lvl4pPr>
            <a:lvl5pPr>
              <a:buClrTx/>
              <a:defRPr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31997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EA552A-8358-4F78-8456-988296AA8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C586C5-A189-474B-BBA6-4F80FF97C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C2737-7BD7-47AE-A9C6-1699993C5E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70C0"/>
                </a:solidFill>
              </a:defRPr>
            </a:lvl1pPr>
          </a:lstStyle>
          <a:p>
            <a:fld id="{41BDB93A-9A91-4ACD-99A9-997668C686B7}" type="datetimeFigureOut">
              <a:rPr lang="en-GB" smtClean="0"/>
              <a:pPr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C85E5-B35B-4B77-8D41-B27E0865ED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70C0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12F-FE52-4ABA-AEBA-182633A6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70C0"/>
                </a:solidFill>
              </a:defRPr>
            </a:lvl1pPr>
          </a:lstStyle>
          <a:p>
            <a:fld id="{88633D63-089F-4804-9A00-C5DF2DDFAC23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2" descr="Ed_DaSH">
            <a:extLst>
              <a:ext uri="{FF2B5EF4-FFF2-40B4-BE49-F238E27FC236}">
                <a16:creationId xmlns:a16="http://schemas.microsoft.com/office/drawing/2014/main" id="{896C9EE9-1810-7F4F-ACB3-31487B56941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5650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70C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70C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70C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70C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70C0"/>
                </a:solidFill>
              </a:defRPr>
            </a:lvl1pPr>
          </a:lstStyle>
          <a:p>
            <a:fld id="{CC29EC85-173F-467E-B364-65AD14726A23}" type="datetimeFigureOut">
              <a:rPr lang="en-GB" smtClean="0"/>
              <a:pPr/>
              <a:t>19/10/2022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70C0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70C0"/>
                </a:solidFill>
              </a:defRPr>
            </a:lvl1pPr>
          </a:lstStyle>
          <a:p>
            <a:fld id="{DFBFDA9B-12AA-440D-B349-53135C05ED07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2" descr="Ed_DaSH">
            <a:extLst>
              <a:ext uri="{FF2B5EF4-FFF2-40B4-BE49-F238E27FC236}">
                <a16:creationId xmlns:a16="http://schemas.microsoft.com/office/drawing/2014/main" id="{4F9AAF38-6504-D241-BBC1-5FE327A79BB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626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70C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70C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70C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70C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cbi.nlm.nih.gov/genbank/" TargetMode="External"/><Relationship Id="rId3" Type="http://schemas.openxmlformats.org/officeDocument/2006/relationships/hyperlink" Target="http://zenodo.org/" TargetMode="External"/><Relationship Id="rId7" Type="http://schemas.openxmlformats.org/officeDocument/2006/relationships/hyperlink" Target="https://www.uniprot.org/" TargetMode="External"/><Relationship Id="rId2" Type="http://schemas.openxmlformats.org/officeDocument/2006/relationships/hyperlink" Target="http://datadryad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share.ed.ac.uk/" TargetMode="External"/><Relationship Id="rId5" Type="http://schemas.openxmlformats.org/officeDocument/2006/relationships/hyperlink" Target="http://thedata.org/" TargetMode="External"/><Relationship Id="rId4" Type="http://schemas.openxmlformats.org/officeDocument/2006/relationships/hyperlink" Target="http://figshare.com/" TargetMode="External"/><Relationship Id="rId9" Type="http://schemas.openxmlformats.org/officeDocument/2006/relationships/hyperlink" Target="https://www.ebi.ac.uk/metabolights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5281/zenodo.6339631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hyperlink" Target="https://www.wiki.ed.ac.uk/x/f0SkGw" TargetMode="External"/><Relationship Id="rId4" Type="http://schemas.openxmlformats.org/officeDocument/2006/relationships/hyperlink" Target="https://www.wiki.ed.ac.uk/display/RDMS/Benchling+tutorial+and+resources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9.sv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12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15.sv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dmponline.ed.ac.uk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.ac.uk/is/data-traini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.ac.uk/information-services/research-support/research-data-service" TargetMode="External"/><Relationship Id="rId2" Type="http://schemas.openxmlformats.org/officeDocument/2006/relationships/hyperlink" Target="https://www.wiki.ed.ac.uk/display/RDMS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file:///\\csce.datastore.ed.ac.uk\csce\biology\users\YOUR_LOGIN" TargetMode="External"/><Relationship Id="rId2" Type="http://schemas.openxmlformats.org/officeDocument/2006/relationships/hyperlink" Target="file:///\\csce.datastore.ed.ac.uk\csce\biology\groups\YOUR-GROUP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d.ac.uk/information-services/computing/desktop-personal/connect-uni-file-storage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hyperlink" Target="https://uoe-my.sharepoint.com/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.ed.ac.uk/display/RDMS" TargetMode="External"/><Relationship Id="rId2" Type="http://schemas.openxmlformats.org/officeDocument/2006/relationships/hyperlink" Target="https://www.wiki.ed.ac.uk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tocols.io/" TargetMode="External"/><Relationship Id="rId2" Type="http://schemas.openxmlformats.org/officeDocument/2006/relationships/hyperlink" Target="https://dmponline.ed.ac.uk/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share.is.ed.ac.uk/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hyperlink" Target="https://edcarp.github.io/2022-11-22_ed-dash_fair-bio-practice/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hyperlink" Target="https://pad.carpentries.org/SBS-PHD-2022-10-19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iki.ed.ac.uk/display/RDMS/" TargetMode="External"/><Relationship Id="rId3" Type="http://schemas.openxmlformats.org/officeDocument/2006/relationships/image" Target="../media/image4.png"/><Relationship Id="rId7" Type="http://schemas.openxmlformats.org/officeDocument/2006/relationships/hyperlink" Target="mailto:bio_rdm@ed.ac.uk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hyperlink" Target="https://www.wiki.ed.ac.uk/display/RDMS/Research+Data+Management+SynthSys+%28f1sysrdm%29+Home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MammPOWERPOINTregular1.pdf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67" t="86667" r="11945" b="1698"/>
          <a:stretch/>
        </p:blipFill>
        <p:spPr bwMode="auto">
          <a:xfrm>
            <a:off x="125774" y="5941963"/>
            <a:ext cx="6985000" cy="797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5674" y="5950077"/>
            <a:ext cx="8397379" cy="4722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b="1">
                <a:solidFill>
                  <a:srgbClr val="0070C0"/>
                </a:solidFill>
              </a:rPr>
              <a:t>bio_rdm@ed.ac.uk</a:t>
            </a:r>
            <a:endParaRPr lang="en-GB" b="1">
              <a:solidFill>
                <a:srgbClr val="0070C0"/>
              </a:solidFill>
              <a:cs typeface="Calibri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945752" y="4958583"/>
            <a:ext cx="2737561" cy="4722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800" b="1" i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 Livia Scorza</a:t>
            </a:r>
          </a:p>
          <a:p>
            <a:pPr algn="r"/>
            <a:r>
              <a:rPr lang="en-GB" sz="1800" b="1" i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 Tomasz </a:t>
            </a:r>
            <a:r>
              <a:rPr lang="en-GB" sz="1800" b="1" i="1" err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Zieli</a:t>
            </a:r>
            <a:r>
              <a:rPr lang="pl-PL" sz="1800" b="1" i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ń</a:t>
            </a:r>
            <a:r>
              <a:rPr lang="en-GB" sz="1800" b="1" i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B45E86C-1242-49BD-8002-3EC7BF5CD4DF}"/>
              </a:ext>
            </a:extLst>
          </p:cNvPr>
          <p:cNvGrpSpPr/>
          <p:nvPr/>
        </p:nvGrpSpPr>
        <p:grpSpPr>
          <a:xfrm>
            <a:off x="0" y="0"/>
            <a:ext cx="12192000" cy="914400"/>
            <a:chOff x="0" y="0"/>
            <a:chExt cx="12192000" cy="914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FD693C9-1B36-4A52-A260-B0D9A6DC402B}"/>
                </a:ext>
              </a:extLst>
            </p:cNvPr>
            <p:cNvSpPr/>
            <p:nvPr/>
          </p:nvSpPr>
          <p:spPr>
            <a:xfrm>
              <a:off x="0" y="0"/>
              <a:ext cx="12192000" cy="914400"/>
            </a:xfrm>
            <a:prstGeom prst="rect">
              <a:avLst/>
            </a:prstGeom>
            <a:solidFill>
              <a:srgbClr val="0D3C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0303E3F-CBF5-432D-8B7C-70A5451F01E5}"/>
                </a:ext>
              </a:extLst>
            </p:cNvPr>
            <p:cNvSpPr/>
            <p:nvPr/>
          </p:nvSpPr>
          <p:spPr>
            <a:xfrm>
              <a:off x="9296400" y="65584"/>
              <a:ext cx="2805952" cy="72614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8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C8065EA1-34E6-47C7-91B5-0FD5B85D83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96400" y="63624"/>
              <a:ext cx="2743200" cy="72109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FD8AE6C-C204-42ED-97C2-D7880E608000}"/>
                </a:ext>
              </a:extLst>
            </p:cNvPr>
            <p:cNvSpPr txBox="1"/>
            <p:nvPr/>
          </p:nvSpPr>
          <p:spPr>
            <a:xfrm>
              <a:off x="528357" y="138392"/>
              <a:ext cx="2743200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solidFill>
                    <a:srgbClr val="D8D8D8"/>
                  </a:solidFill>
                  <a:latin typeface="Arial"/>
                  <a:cs typeface="Arial"/>
                </a:rPr>
                <a:t>Biological Research</a:t>
              </a:r>
            </a:p>
            <a:p>
              <a:r>
                <a:rPr lang="en-US">
                  <a:solidFill>
                    <a:srgbClr val="D8D8D8"/>
                  </a:solidFill>
                  <a:latin typeface="Arial"/>
                  <a:cs typeface="Arial"/>
                </a:rPr>
                <a:t>Data Management Team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B436189-7177-446A-854C-0558F06B24E7}"/>
              </a:ext>
            </a:extLst>
          </p:cNvPr>
          <p:cNvSpPr txBox="1"/>
          <p:nvPr/>
        </p:nvSpPr>
        <p:spPr>
          <a:xfrm>
            <a:off x="2101850" y="1746688"/>
            <a:ext cx="7194550" cy="2456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>
                <a:solidFill>
                  <a:srgbClr val="0070C0"/>
                </a:solidFill>
              </a:rPr>
              <a:t>SBS PhD Induction</a:t>
            </a:r>
            <a:br>
              <a:rPr lang="en-US" sz="5400">
                <a:solidFill>
                  <a:srgbClr val="0070C0"/>
                </a:solidFill>
              </a:rPr>
            </a:br>
            <a:r>
              <a:rPr lang="en-US" sz="5400" b="1">
                <a:solidFill>
                  <a:srgbClr val="0070C0"/>
                </a:solidFill>
              </a:rPr>
              <a:t>Dealing with data</a:t>
            </a:r>
            <a:endParaRPr lang="en-GB" sz="5400" b="1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11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4E17D-5A2A-49B6-8206-1BAA7304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261" y="2710759"/>
            <a:ext cx="10515600" cy="1325563"/>
          </a:xfrm>
        </p:spPr>
        <p:txBody>
          <a:bodyPr/>
          <a:lstStyle/>
          <a:p>
            <a:r>
              <a:rPr lang="pl-PL">
                <a:solidFill>
                  <a:srgbClr val="0070C0"/>
                </a:solidFill>
              </a:rPr>
              <a:t>But how (not) to share in practice</a:t>
            </a:r>
            <a:endParaRPr lang="en-GB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066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62DF9-134C-4023-A338-A983DBB67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Data from publications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866C7-86DC-42B0-AD43-7D4ADB0FBC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>
                <a:solidFill>
                  <a:srgbClr val="0070C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84543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A9BE0-3835-43A7-AEA4-D729BDA01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Impossible protocol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227BF4F-B3B7-41B2-8BDB-7F496257A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649" y="2296161"/>
            <a:ext cx="8954702" cy="3410266"/>
          </a:xfrm>
        </p:spPr>
      </p:pic>
    </p:spTree>
    <p:extLst>
      <p:ext uri="{BB962C8B-B14F-4D97-AF65-F5344CB8AC3E}">
        <p14:creationId xmlns:p14="http://schemas.microsoft.com/office/powerpoint/2010/main" val="3818666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2D9D2-D70D-4096-9D1F-9C14A2E4C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Common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D701F-93E2-48AA-83A7-DB6D27798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1085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buNone/>
            </a:pPr>
            <a:r>
              <a:rPr lang="pl-PL" dirty="0">
                <a:solidFill>
                  <a:srgbClr val="0070C0"/>
                </a:solidFill>
              </a:rPr>
              <a:t>The f</a:t>
            </a:r>
            <a:r>
              <a:rPr lang="en-GB" dirty="0" err="1">
                <a:solidFill>
                  <a:srgbClr val="0070C0"/>
                </a:solidFill>
              </a:rPr>
              <a:t>irst</a:t>
            </a:r>
            <a:r>
              <a:rPr lang="en-GB" dirty="0">
                <a:solidFill>
                  <a:srgbClr val="0070C0"/>
                </a:solidFill>
              </a:rPr>
              <a:t> example</a:t>
            </a:r>
          </a:p>
          <a:p>
            <a:pPr lvl="0"/>
            <a:r>
              <a:rPr lang="en-GB" dirty="0">
                <a:solidFill>
                  <a:srgbClr val="0070C0"/>
                </a:solidFill>
              </a:rPr>
              <a:t>the protocol was difficult to </a:t>
            </a:r>
            <a:r>
              <a:rPr lang="en-GB" b="1" i="1" dirty="0">
                <a:solidFill>
                  <a:srgbClr val="0070C0"/>
                </a:solidFill>
              </a:rPr>
              <a:t>find</a:t>
            </a:r>
            <a:r>
              <a:rPr lang="en-GB" dirty="0">
                <a:solidFill>
                  <a:srgbClr val="0070C0"/>
                </a:solidFill>
              </a:rPr>
              <a:t> (the loops), </a:t>
            </a:r>
          </a:p>
          <a:p>
            <a:pPr lvl="0"/>
            <a:r>
              <a:rPr lang="en-GB" dirty="0">
                <a:solidFill>
                  <a:srgbClr val="0070C0"/>
                </a:solidFill>
              </a:rPr>
              <a:t>the protocol difficult to </a:t>
            </a:r>
            <a:r>
              <a:rPr lang="en-GB" b="1" i="1" dirty="0">
                <a:solidFill>
                  <a:srgbClr val="0070C0"/>
                </a:solidFill>
              </a:rPr>
              <a:t>access</a:t>
            </a:r>
            <a:r>
              <a:rPr lang="en-GB" dirty="0">
                <a:solidFill>
                  <a:srgbClr val="0070C0"/>
                </a:solidFill>
              </a:rPr>
              <a:t> (pay wall), </a:t>
            </a:r>
          </a:p>
          <a:p>
            <a:pPr lvl="0"/>
            <a:r>
              <a:rPr lang="en-GB" dirty="0">
                <a:solidFill>
                  <a:srgbClr val="0070C0"/>
                </a:solidFill>
              </a:rPr>
              <a:t>and not </a:t>
            </a:r>
            <a:r>
              <a:rPr lang="en-GB" b="1" i="1" dirty="0">
                <a:solidFill>
                  <a:srgbClr val="0070C0"/>
                </a:solidFill>
              </a:rPr>
              <a:t>reusable</a:t>
            </a:r>
            <a:r>
              <a:rPr lang="en-GB" dirty="0">
                <a:solidFill>
                  <a:srgbClr val="0070C0"/>
                </a:solidFill>
              </a:rPr>
              <a:t> as it lacked the necessary details (dead-end).</a:t>
            </a:r>
            <a:endParaRPr lang="pl-PL" dirty="0">
              <a:solidFill>
                <a:srgbClr val="0070C0"/>
              </a:solidFill>
            </a:endParaRPr>
          </a:p>
          <a:p>
            <a:pPr marL="0" lvl="0" indent="0">
              <a:buNone/>
            </a:pPr>
            <a:endParaRPr lang="pl-PL" dirty="0">
              <a:solidFill>
                <a:srgbClr val="0070C0"/>
              </a:solidFill>
            </a:endParaRPr>
          </a:p>
          <a:p>
            <a:pPr marL="0" lvl="0" indent="0">
              <a:buNone/>
            </a:pPr>
            <a:r>
              <a:rPr lang="pl-PL" dirty="0">
                <a:solidFill>
                  <a:srgbClr val="0070C0"/>
                </a:solidFill>
              </a:rPr>
              <a:t>The second</a:t>
            </a:r>
            <a:r>
              <a:rPr lang="en-GB" dirty="0">
                <a:solidFill>
                  <a:srgbClr val="0070C0"/>
                </a:solidFill>
              </a:rPr>
              <a:t> example</a:t>
            </a:r>
            <a:r>
              <a:rPr lang="pl-PL" dirty="0">
                <a:solidFill>
                  <a:srgbClr val="0070C0"/>
                </a:solidFill>
              </a:rPr>
              <a:t> </a:t>
            </a:r>
            <a:r>
              <a:rPr lang="en-GB" dirty="0">
                <a:solidFill>
                  <a:srgbClr val="0070C0"/>
                </a:solidFill>
              </a:rPr>
              <a:t>not </a:t>
            </a:r>
            <a:r>
              <a:rPr lang="en-GB" b="1" i="1" dirty="0">
                <a:solidFill>
                  <a:srgbClr val="0070C0"/>
                </a:solidFill>
              </a:rPr>
              <a:t>interoperable</a:t>
            </a:r>
            <a:r>
              <a:rPr lang="en-GB" dirty="0">
                <a:solidFill>
                  <a:srgbClr val="0070C0"/>
                </a:solidFill>
              </a:rPr>
              <a:t> and </a:t>
            </a:r>
            <a:r>
              <a:rPr lang="en-GB" b="1" i="1" dirty="0">
                <a:solidFill>
                  <a:srgbClr val="0070C0"/>
                </a:solidFill>
              </a:rPr>
              <a:t>reusable</a:t>
            </a:r>
            <a:endParaRPr lang="en-GB" dirty="0">
              <a:solidFill>
                <a:srgbClr val="0070C0"/>
              </a:solidFill>
            </a:endParaRPr>
          </a:p>
          <a:p>
            <a:pPr lvl="0"/>
            <a:r>
              <a:rPr lang="pl-PL" dirty="0">
                <a:solidFill>
                  <a:srgbClr val="0070C0"/>
                </a:solidFill>
              </a:rPr>
              <a:t>Numerical data as graphs / pdf</a:t>
            </a:r>
            <a:endParaRPr lang="en-GB" dirty="0">
              <a:solidFill>
                <a:srgbClr val="0070C0"/>
              </a:solidFill>
            </a:endParaRPr>
          </a:p>
          <a:p>
            <a:pPr lvl="0"/>
            <a:r>
              <a:rPr lang="pl-PL" dirty="0">
                <a:solidFill>
                  <a:srgbClr val="0070C0"/>
                </a:solidFill>
              </a:rPr>
              <a:t>Obscure column headers</a:t>
            </a:r>
            <a:r>
              <a:rPr lang="en-GB" dirty="0">
                <a:solidFill>
                  <a:srgbClr val="0070C0"/>
                </a:solidFill>
              </a:rPr>
              <a:t> </a:t>
            </a: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00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C591E-5DBA-4225-9356-B455AD77E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Common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D96EA-985C-42EF-A20F-F2A2EA1FF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  <a:p>
            <a:r>
              <a:rPr lang="en-GB">
                <a:solidFill>
                  <a:srgbClr val="0070C0"/>
                </a:solidFill>
              </a:rPr>
              <a:t>Only averaged data available</a:t>
            </a:r>
          </a:p>
          <a:p>
            <a:r>
              <a:rPr lang="en-GB">
                <a:solidFill>
                  <a:srgbClr val="0070C0"/>
                </a:solidFill>
              </a:rPr>
              <a:t>No numerical data available</a:t>
            </a:r>
          </a:p>
          <a:p>
            <a:r>
              <a:rPr lang="en-GB">
                <a:solidFill>
                  <a:srgbClr val="0070C0"/>
                </a:solidFill>
              </a:rPr>
              <a:t>Data tables as PDF files in supporting information</a:t>
            </a:r>
          </a:p>
          <a:p>
            <a:r>
              <a:rPr lang="en-GB">
                <a:solidFill>
                  <a:srgbClr val="0070C0"/>
                </a:solidFill>
              </a:rPr>
              <a:t>Vendor specific file formats</a:t>
            </a:r>
          </a:p>
          <a:p>
            <a:r>
              <a:rPr lang="en-GB">
                <a:solidFill>
                  <a:srgbClr val="0070C0"/>
                </a:solidFill>
              </a:rPr>
              <a:t>Links to non existing group websites / databases</a:t>
            </a:r>
          </a:p>
          <a:p>
            <a:r>
              <a:rPr lang="en-GB">
                <a:solidFill>
                  <a:srgbClr val="0070C0"/>
                </a:solidFill>
              </a:rPr>
              <a:t>Data / Code “on request”</a:t>
            </a:r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5318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FE92-9990-4094-B7B2-01514614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FAIR principles</a:t>
            </a:r>
          </a:p>
        </p:txBody>
      </p:sp>
      <p:pic>
        <p:nvPicPr>
          <p:cNvPr id="4" name="Picture 2" descr="http://2.bp.blogspot.com/-pSVlRf9P_q0/V-zHNtoNHmI/AAAAAAAALGU/mVlaYp0n1DMtmp9rRMtAwV_a0Jj-MD2fwCK4B/s1600/FAIR.png">
            <a:extLst>
              <a:ext uri="{FF2B5EF4-FFF2-40B4-BE49-F238E27FC236}">
                <a16:creationId xmlns:a16="http://schemas.microsoft.com/office/drawing/2014/main" id="{F1145B5C-E672-4E3C-B4D6-B2EC43366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968" y="2190209"/>
            <a:ext cx="9036496" cy="306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76771C-B2F6-4E5B-B128-C9FDB872F544}"/>
              </a:ext>
            </a:extLst>
          </p:cNvPr>
          <p:cNvSpPr txBox="1"/>
          <p:nvPr/>
        </p:nvSpPr>
        <p:spPr>
          <a:xfrm>
            <a:off x="669303" y="6353666"/>
            <a:ext cx="1485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>
                <a:solidFill>
                  <a:srgbClr val="0070C0"/>
                </a:solidFill>
              </a:rPr>
              <a:t>CREDITS [5] CC BY</a:t>
            </a:r>
          </a:p>
        </p:txBody>
      </p:sp>
    </p:spTree>
    <p:extLst>
      <p:ext uri="{BB962C8B-B14F-4D97-AF65-F5344CB8AC3E}">
        <p14:creationId xmlns:p14="http://schemas.microsoft.com/office/powerpoint/2010/main" val="2172797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FE92-9990-4094-B7B2-01514614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FAIR principles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AEE4B5-946D-4302-AC98-9937AF758DFD}"/>
              </a:ext>
            </a:extLst>
          </p:cNvPr>
          <p:cNvSpPr/>
          <p:nvPr/>
        </p:nvSpPr>
        <p:spPr>
          <a:xfrm>
            <a:off x="633167" y="1423550"/>
            <a:ext cx="1092566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0070C0"/>
                </a:solidFill>
              </a:rPr>
              <a:t>Findable</a:t>
            </a:r>
            <a:r>
              <a:rPr lang="en-GB" sz="2000" dirty="0">
                <a:solidFill>
                  <a:srgbClr val="0070C0"/>
                </a:solidFill>
              </a:rPr>
              <a:t>: 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 smtClean="0">
                <a:solidFill>
                  <a:srgbClr val="0070C0"/>
                </a:solidFill>
              </a:rPr>
              <a:t>persistent identyfiers pointing to 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rgbClr val="0070C0"/>
                </a:solidFill>
              </a:rPr>
              <a:t>d</a:t>
            </a:r>
            <a:r>
              <a:rPr lang="pl-PL" sz="2000" dirty="0" smtClean="0">
                <a:solidFill>
                  <a:srgbClr val="0070C0"/>
                </a:solidFill>
              </a:rPr>
              <a:t>escriptions that allow dscovery </a:t>
            </a:r>
            <a:r>
              <a:rPr lang="pl-PL" sz="2000" dirty="0" smtClean="0">
                <a:solidFill>
                  <a:srgbClr val="0070C0"/>
                </a:solidFill>
              </a:rPr>
              <a:t>by</a:t>
            </a:r>
            <a:r>
              <a:rPr lang="en-GB" sz="2000" dirty="0" smtClean="0">
                <a:solidFill>
                  <a:srgbClr val="0070C0"/>
                </a:solidFill>
              </a:rPr>
              <a:t> </a:t>
            </a:r>
            <a:r>
              <a:rPr lang="en-GB" sz="2000" dirty="0">
                <a:solidFill>
                  <a:srgbClr val="0070C0"/>
                </a:solidFill>
              </a:rPr>
              <a:t>both humans and </a:t>
            </a:r>
            <a:r>
              <a:rPr lang="en-GB" sz="2000" dirty="0" smtClean="0">
                <a:solidFill>
                  <a:srgbClr val="0070C0"/>
                </a:solidFill>
              </a:rPr>
              <a:t>computers</a:t>
            </a:r>
            <a:endParaRPr lang="en-GB" sz="2000" dirty="0">
              <a:solidFill>
                <a:srgbClr val="0070C0"/>
              </a:solidFill>
            </a:endParaRPr>
          </a:p>
          <a:p>
            <a:endParaRPr lang="en-GB" sz="2000" dirty="0">
              <a:solidFill>
                <a:srgbClr val="0070C0"/>
              </a:solidFill>
            </a:endParaRPr>
          </a:p>
          <a:p>
            <a:r>
              <a:rPr lang="en-GB" sz="2000" b="1" dirty="0">
                <a:solidFill>
                  <a:srgbClr val="0070C0"/>
                </a:solidFill>
              </a:rPr>
              <a:t>Accessible</a:t>
            </a:r>
            <a:r>
              <a:rPr lang="en-GB" sz="2000" dirty="0">
                <a:solidFill>
                  <a:srgbClr val="0070C0"/>
                </a:solidFill>
              </a:rPr>
              <a:t>: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rgbClr val="0070C0"/>
                </a:solidFill>
              </a:rPr>
              <a:t>(</a:t>
            </a:r>
            <a:r>
              <a:rPr lang="en-GB" sz="2000" dirty="0">
                <a:solidFill>
                  <a:srgbClr val="0070C0"/>
                </a:solidFill>
              </a:rPr>
              <a:t>meta)data </a:t>
            </a:r>
            <a:r>
              <a:rPr lang="en-GB" sz="2000" dirty="0" smtClean="0">
                <a:solidFill>
                  <a:srgbClr val="0070C0"/>
                </a:solidFill>
              </a:rPr>
              <a:t>retrieval</a:t>
            </a:r>
            <a:r>
              <a:rPr lang="pl-PL" sz="2000" dirty="0" smtClean="0">
                <a:solidFill>
                  <a:srgbClr val="0070C0"/>
                </a:solidFill>
              </a:rPr>
              <a:t> by standard protocols (http)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 smtClean="0">
                <a:solidFill>
                  <a:srgbClr val="0070C0"/>
                </a:solidFill>
              </a:rPr>
              <a:t>m</a:t>
            </a:r>
            <a:r>
              <a:rPr lang="en-GB" sz="2000" dirty="0" err="1" smtClean="0">
                <a:solidFill>
                  <a:srgbClr val="0070C0"/>
                </a:solidFill>
              </a:rPr>
              <a:t>etadata</a:t>
            </a:r>
            <a:r>
              <a:rPr lang="en-GB" sz="2000" dirty="0" smtClean="0">
                <a:solidFill>
                  <a:srgbClr val="0070C0"/>
                </a:solidFill>
              </a:rPr>
              <a:t> available </a:t>
            </a:r>
            <a:r>
              <a:rPr lang="en-GB" sz="2000" dirty="0">
                <a:solidFill>
                  <a:srgbClr val="0070C0"/>
                </a:solidFill>
              </a:rPr>
              <a:t>even when the data are </a:t>
            </a:r>
            <a:r>
              <a:rPr lang="en-GB" sz="2000" dirty="0" smtClean="0">
                <a:solidFill>
                  <a:srgbClr val="0070C0"/>
                </a:solidFill>
              </a:rPr>
              <a:t>no</a:t>
            </a:r>
            <a:r>
              <a:rPr lang="pl-PL" sz="2000" dirty="0" smtClean="0">
                <a:solidFill>
                  <a:srgbClr val="0070C0"/>
                </a:solidFill>
              </a:rPr>
              <a:t>t</a:t>
            </a:r>
            <a:endParaRPr lang="en-GB" sz="2000" dirty="0">
              <a:solidFill>
                <a:srgbClr val="0070C0"/>
              </a:solidFill>
            </a:endParaRPr>
          </a:p>
          <a:p>
            <a:endParaRPr lang="en-GB" sz="2000" dirty="0">
              <a:solidFill>
                <a:srgbClr val="0070C0"/>
              </a:solidFill>
            </a:endParaRPr>
          </a:p>
          <a:p>
            <a:r>
              <a:rPr lang="en-GB" sz="2000" b="1" dirty="0">
                <a:solidFill>
                  <a:srgbClr val="0070C0"/>
                </a:solidFill>
              </a:rPr>
              <a:t>Interoperable</a:t>
            </a:r>
            <a:r>
              <a:rPr lang="en-GB" sz="2000" dirty="0">
                <a:solidFill>
                  <a:srgbClr val="0070C0"/>
                </a:solidFill>
              </a:rPr>
              <a:t>: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 smtClean="0">
                <a:solidFill>
                  <a:srgbClr val="0070C0"/>
                </a:solidFill>
              </a:rPr>
              <a:t>(meta)data saved in open/common format </a:t>
            </a:r>
            <a:r>
              <a:rPr lang="pl-PL" sz="2000" dirty="0" smtClean="0">
                <a:solidFill>
                  <a:srgbClr val="0070C0"/>
                </a:solidFill>
              </a:rPr>
              <a:t>(</a:t>
            </a:r>
            <a:r>
              <a:rPr lang="en-GB" sz="2000" dirty="0" smtClean="0">
                <a:solidFill>
                  <a:srgbClr val="0070C0"/>
                </a:solidFill>
              </a:rPr>
              <a:t>interpretable </a:t>
            </a:r>
            <a:r>
              <a:rPr lang="en-GB" sz="2000" dirty="0">
                <a:solidFill>
                  <a:srgbClr val="0070C0"/>
                </a:solidFill>
              </a:rPr>
              <a:t>for various </a:t>
            </a:r>
            <a:r>
              <a:rPr lang="en-GB" sz="2000" dirty="0" smtClean="0">
                <a:solidFill>
                  <a:srgbClr val="0070C0"/>
                </a:solidFill>
              </a:rPr>
              <a:t>tools</a:t>
            </a:r>
            <a:r>
              <a:rPr lang="pl-PL" sz="2000" dirty="0" smtClean="0">
                <a:solidFill>
                  <a:srgbClr val="0070C0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rgbClr val="0070C0"/>
                </a:solidFill>
              </a:rPr>
              <a:t>(</a:t>
            </a:r>
            <a:r>
              <a:rPr lang="pl-PL" sz="2000" dirty="0">
                <a:solidFill>
                  <a:srgbClr val="0070C0"/>
                </a:solidFill>
              </a:rPr>
              <a:t>m</a:t>
            </a:r>
            <a:r>
              <a:rPr lang="en-GB" sz="2000" dirty="0" smtClean="0">
                <a:solidFill>
                  <a:srgbClr val="0070C0"/>
                </a:solidFill>
              </a:rPr>
              <a:t>eta)data </a:t>
            </a:r>
            <a:r>
              <a:rPr lang="en-GB" sz="2000" dirty="0">
                <a:solidFill>
                  <a:srgbClr val="0070C0"/>
                </a:solidFill>
              </a:rPr>
              <a:t>should use vocabularies that follow FAIR principles.</a:t>
            </a:r>
          </a:p>
          <a:p>
            <a:endParaRPr lang="en-GB" sz="2000" dirty="0">
              <a:solidFill>
                <a:srgbClr val="0070C0"/>
              </a:solidFill>
            </a:endParaRPr>
          </a:p>
          <a:p>
            <a:r>
              <a:rPr lang="en-GB" sz="2000" b="1" dirty="0">
                <a:solidFill>
                  <a:srgbClr val="0070C0"/>
                </a:solidFill>
              </a:rPr>
              <a:t>Re-usable</a:t>
            </a:r>
            <a:r>
              <a:rPr lang="en-GB" sz="2000" dirty="0">
                <a:solidFill>
                  <a:srgbClr val="0070C0"/>
                </a:solidFill>
              </a:rPr>
              <a:t>: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rgbClr val="0070C0"/>
                </a:solidFill>
              </a:rPr>
              <a:t>data </a:t>
            </a:r>
            <a:r>
              <a:rPr lang="en-GB" sz="2000" dirty="0">
                <a:solidFill>
                  <a:srgbClr val="0070C0"/>
                </a:solidFill>
              </a:rPr>
              <a:t>should be well-described so that they can be replicated and/or combined in different </a:t>
            </a:r>
            <a:r>
              <a:rPr lang="en-GB" sz="2000" dirty="0" smtClean="0">
                <a:solidFill>
                  <a:srgbClr val="0070C0"/>
                </a:solidFill>
              </a:rPr>
              <a:t>settings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 smtClean="0">
                <a:solidFill>
                  <a:srgbClr val="0070C0"/>
                </a:solidFill>
              </a:rPr>
              <a:t>conditions of</a:t>
            </a:r>
            <a:r>
              <a:rPr lang="en-GB" sz="2000" dirty="0" smtClean="0">
                <a:solidFill>
                  <a:srgbClr val="0070C0"/>
                </a:solidFill>
              </a:rPr>
              <a:t> </a:t>
            </a:r>
            <a:r>
              <a:rPr lang="pl-PL" sz="2000" dirty="0" smtClean="0">
                <a:solidFill>
                  <a:srgbClr val="0070C0"/>
                </a:solidFill>
              </a:rPr>
              <a:t>t</a:t>
            </a:r>
            <a:r>
              <a:rPr lang="en-GB" sz="2000" dirty="0" smtClean="0">
                <a:solidFill>
                  <a:srgbClr val="0070C0"/>
                </a:solidFill>
              </a:rPr>
              <a:t>he </a:t>
            </a:r>
            <a:r>
              <a:rPr lang="en-GB" sz="2000" dirty="0">
                <a:solidFill>
                  <a:srgbClr val="0070C0"/>
                </a:solidFill>
              </a:rPr>
              <a:t>reuse </a:t>
            </a:r>
            <a:r>
              <a:rPr lang="en-GB" sz="2000" dirty="0" smtClean="0">
                <a:solidFill>
                  <a:srgbClr val="0070C0"/>
                </a:solidFill>
              </a:rPr>
              <a:t>should </a:t>
            </a:r>
            <a:r>
              <a:rPr lang="en-GB" sz="2000" dirty="0">
                <a:solidFill>
                  <a:srgbClr val="0070C0"/>
                </a:solidFill>
              </a:rPr>
              <a:t>be stated with </a:t>
            </a:r>
            <a:r>
              <a:rPr lang="pl-PL" sz="2000" dirty="0" smtClean="0">
                <a:solidFill>
                  <a:srgbClr val="0070C0"/>
                </a:solidFill>
              </a:rPr>
              <a:t>a </a:t>
            </a:r>
            <a:r>
              <a:rPr lang="en-GB" sz="2000" dirty="0" smtClean="0">
                <a:solidFill>
                  <a:srgbClr val="0070C0"/>
                </a:solidFill>
              </a:rPr>
              <a:t>clear license</a:t>
            </a:r>
            <a:endParaRPr lang="en-GB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6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FE92-9990-4094-B7B2-01514614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FAIR in biological practice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AEE4B5-946D-4302-AC98-9937AF758DFD}"/>
              </a:ext>
            </a:extLst>
          </p:cNvPr>
          <p:cNvSpPr/>
          <p:nvPr/>
        </p:nvSpPr>
        <p:spPr>
          <a:xfrm>
            <a:off x="633167" y="1461257"/>
            <a:ext cx="10925666" cy="489364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2400" b="1">
                <a:solidFill>
                  <a:srgbClr val="0070C0"/>
                </a:solidFill>
              </a:rPr>
              <a:t>Findable &amp; Accessible  </a:t>
            </a:r>
          </a:p>
          <a:p>
            <a:endParaRPr lang="en-GB" sz="2400">
              <a:solidFill>
                <a:srgbClr val="0070C0"/>
              </a:solidFill>
            </a:endParaRPr>
          </a:p>
          <a:p>
            <a:r>
              <a:rPr lang="en-GB" sz="2400">
                <a:solidFill>
                  <a:srgbClr val="0070C0"/>
                </a:solidFill>
              </a:rPr>
              <a:t>Deposit data to an external, reputable public repository.</a:t>
            </a:r>
            <a:endParaRPr lang="en-GB" sz="2400">
              <a:solidFill>
                <a:srgbClr val="0070C0"/>
              </a:solidFill>
              <a:cs typeface="Calibri"/>
            </a:endParaRPr>
          </a:p>
          <a:p>
            <a:endParaRPr lang="en-GB" sz="2400">
              <a:solidFill>
                <a:srgbClr val="0070C0"/>
              </a:solidFill>
            </a:endParaRPr>
          </a:p>
          <a:p>
            <a:r>
              <a:rPr lang="en-GB" sz="2400">
                <a:solidFill>
                  <a:srgbClr val="0070C0"/>
                </a:solidFill>
              </a:rPr>
              <a:t>Repositories provide </a:t>
            </a:r>
            <a:r>
              <a:rPr lang="en-GB" sz="2400" b="1">
                <a:solidFill>
                  <a:srgbClr val="0070C0"/>
                </a:solidFill>
              </a:rPr>
              <a:t>persistent identifiers </a:t>
            </a:r>
            <a:r>
              <a:rPr lang="en-GB" sz="2400">
                <a:solidFill>
                  <a:srgbClr val="0070C0"/>
                </a:solidFill>
              </a:rPr>
              <a:t>(PIDs), catalogue options, advanced metadata searching, and download statistics. Some repositories can also host private data or provide embargo periods, meaning access to all data can be delayed.</a:t>
            </a:r>
            <a:endParaRPr lang="en-GB" sz="2400">
              <a:solidFill>
                <a:srgbClr val="0070C0"/>
              </a:solidFill>
              <a:cs typeface="Calibri"/>
            </a:endParaRPr>
          </a:p>
          <a:p>
            <a:endParaRPr lang="en-GB" sz="2400">
              <a:solidFill>
                <a:srgbClr val="0070C0"/>
              </a:solidFill>
            </a:endParaRPr>
          </a:p>
          <a:p>
            <a:r>
              <a:rPr lang="en-GB" sz="2400">
                <a:solidFill>
                  <a:srgbClr val="0070C0"/>
                </a:solidFill>
              </a:rPr>
              <a:t>There are general “data agnostic” repositories, for example: </a:t>
            </a:r>
            <a:r>
              <a:rPr lang="en-GB" sz="2400">
                <a:solidFill>
                  <a:srgbClr val="0070C0"/>
                </a:solidFill>
                <a:hlinkClick r:id="rId2"/>
              </a:rPr>
              <a:t>Dryad</a:t>
            </a:r>
            <a:r>
              <a:rPr lang="en-GB" sz="2400">
                <a:solidFill>
                  <a:srgbClr val="0070C0"/>
                </a:solidFill>
              </a:rPr>
              <a:t>, </a:t>
            </a:r>
            <a:r>
              <a:rPr lang="en-GB" sz="2400">
                <a:solidFill>
                  <a:srgbClr val="0070C0"/>
                </a:solidFill>
                <a:hlinkClick r:id="rId3"/>
              </a:rPr>
              <a:t>Zenodo</a:t>
            </a:r>
            <a:r>
              <a:rPr lang="en-GB" sz="2400">
                <a:solidFill>
                  <a:srgbClr val="0070C0"/>
                </a:solidFill>
              </a:rPr>
              <a:t>, </a:t>
            </a:r>
            <a:r>
              <a:rPr lang="en-GB" sz="2400">
                <a:solidFill>
                  <a:srgbClr val="0070C0"/>
                </a:solidFill>
                <a:hlinkClick r:id="rId4"/>
              </a:rPr>
              <a:t>FigShare</a:t>
            </a:r>
            <a:r>
              <a:rPr lang="en-GB" sz="2400">
                <a:solidFill>
                  <a:srgbClr val="0070C0"/>
                </a:solidFill>
              </a:rPr>
              <a:t>, </a:t>
            </a:r>
            <a:r>
              <a:rPr lang="en-GB" sz="2400">
                <a:solidFill>
                  <a:srgbClr val="0070C0"/>
                </a:solidFill>
                <a:hlinkClick r:id="rId5"/>
              </a:rPr>
              <a:t>Dataverse</a:t>
            </a:r>
            <a:r>
              <a:rPr lang="pl-PL" sz="2400">
                <a:solidFill>
                  <a:srgbClr val="0070C0"/>
                </a:solidFill>
              </a:rPr>
              <a:t> and THE </a:t>
            </a:r>
            <a:r>
              <a:rPr lang="pl-PL" sz="2400" err="1">
                <a:solidFill>
                  <a:srgbClr val="0070C0"/>
                </a:solidFill>
              </a:rPr>
              <a:t>UNIVERSITY’s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 err="1">
                <a:solidFill>
                  <a:srgbClr val="0070C0"/>
                </a:solidFill>
              </a:rPr>
              <a:t>own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>
                <a:solidFill>
                  <a:srgbClr val="0070C0"/>
                </a:solidFill>
                <a:hlinkClick r:id="rId6"/>
              </a:rPr>
              <a:t>DataShare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en-GB" sz="2400">
                <a:solidFill>
                  <a:srgbClr val="0070C0"/>
                </a:solidFill>
              </a:rPr>
              <a:t>. </a:t>
            </a:r>
            <a:endParaRPr lang="en-GB" sz="2400">
              <a:solidFill>
                <a:srgbClr val="0070C0"/>
              </a:solidFill>
              <a:cs typeface="Calibri"/>
            </a:endParaRPr>
          </a:p>
          <a:p>
            <a:endParaRPr lang="en-GB" sz="2400">
              <a:solidFill>
                <a:srgbClr val="0070C0"/>
              </a:solidFill>
            </a:endParaRPr>
          </a:p>
          <a:p>
            <a:r>
              <a:rPr lang="en-GB" sz="2400">
                <a:solidFill>
                  <a:srgbClr val="0070C0"/>
                </a:solidFill>
              </a:rPr>
              <a:t>Or domain specific, for example: </a:t>
            </a:r>
            <a:r>
              <a:rPr lang="en-GB" sz="2400">
                <a:solidFill>
                  <a:srgbClr val="0070C0"/>
                </a:solidFill>
                <a:hlinkClick r:id="rId7"/>
              </a:rPr>
              <a:t>UniProt</a:t>
            </a:r>
            <a:r>
              <a:rPr lang="en-GB" sz="2400">
                <a:solidFill>
                  <a:srgbClr val="0070C0"/>
                </a:solidFill>
              </a:rPr>
              <a:t> – protein data, </a:t>
            </a:r>
            <a:r>
              <a:rPr lang="en-GB" sz="2400">
                <a:solidFill>
                  <a:srgbClr val="0070C0"/>
                </a:solidFill>
                <a:hlinkClick r:id="rId8"/>
              </a:rPr>
              <a:t>GenBank</a:t>
            </a:r>
            <a:r>
              <a:rPr lang="en-GB" sz="2400">
                <a:solidFill>
                  <a:srgbClr val="0070C0"/>
                </a:solidFill>
              </a:rPr>
              <a:t> – sequence data, </a:t>
            </a:r>
            <a:r>
              <a:rPr lang="en-GB" sz="2400">
                <a:solidFill>
                  <a:srgbClr val="0070C0"/>
                </a:solidFill>
                <a:hlinkClick r:id="rId9"/>
              </a:rPr>
              <a:t>MetaboLights</a:t>
            </a:r>
            <a:r>
              <a:rPr lang="en-GB" sz="2400">
                <a:solidFill>
                  <a:srgbClr val="0070C0"/>
                </a:solidFill>
              </a:rPr>
              <a:t> – metabolomics data.</a:t>
            </a:r>
            <a:endParaRPr lang="en-GB" sz="2400">
              <a:solidFill>
                <a:srgbClr val="0070C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4178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85B1F-4F7D-4B0E-B52B-0D935F9C1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FAIR in biological practice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86E17-0337-4633-BDF5-676F4C563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>
                <a:solidFill>
                  <a:srgbClr val="0070C0"/>
                </a:solidFill>
              </a:rPr>
              <a:t>Interoperable</a:t>
            </a:r>
          </a:p>
          <a:p>
            <a:r>
              <a:rPr lang="pl-PL" dirty="0" smtClean="0">
                <a:solidFill>
                  <a:srgbClr val="0070C0"/>
                </a:solidFill>
              </a:rPr>
              <a:t>U</a:t>
            </a:r>
            <a:r>
              <a:rPr lang="en-GB" dirty="0">
                <a:solidFill>
                  <a:srgbClr val="0070C0"/>
                </a:solidFill>
              </a:rPr>
              <a:t>se .csv or .</a:t>
            </a:r>
            <a:r>
              <a:rPr lang="en-GB" dirty="0" err="1">
                <a:solidFill>
                  <a:srgbClr val="0070C0"/>
                </a:solidFill>
              </a:rPr>
              <a:t>xls</a:t>
            </a:r>
            <a:r>
              <a:rPr lang="en-GB" dirty="0">
                <a:solidFill>
                  <a:srgbClr val="0070C0"/>
                </a:solidFill>
              </a:rPr>
              <a:t> files for numerical data. </a:t>
            </a:r>
            <a:r>
              <a:rPr lang="en-GB" b="1" dirty="0">
                <a:solidFill>
                  <a:srgbClr val="0070C0"/>
                </a:solidFill>
              </a:rPr>
              <a:t>Never</a:t>
            </a:r>
            <a:r>
              <a:rPr lang="en-GB" dirty="0">
                <a:solidFill>
                  <a:srgbClr val="0070C0"/>
                </a:solidFill>
              </a:rPr>
              <a:t> share data tables as word or pdf</a:t>
            </a:r>
          </a:p>
          <a:p>
            <a:r>
              <a:rPr lang="en-GB" dirty="0">
                <a:solidFill>
                  <a:srgbClr val="0070C0"/>
                </a:solidFill>
              </a:rPr>
              <a:t>Provide underlying numerical data for all plots and </a:t>
            </a:r>
            <a:r>
              <a:rPr lang="en-GB" dirty="0" smtClean="0">
                <a:solidFill>
                  <a:srgbClr val="0070C0"/>
                </a:solidFill>
              </a:rPr>
              <a:t>graphs</a:t>
            </a:r>
            <a:endParaRPr lang="pl-PL" dirty="0" smtClean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Use common file formats (domain specific</a:t>
            </a:r>
            <a:r>
              <a:rPr lang="en-GB" dirty="0" smtClean="0">
                <a:solidFill>
                  <a:srgbClr val="0070C0"/>
                </a:solidFill>
              </a:rPr>
              <a:t>)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Convert proprietary binary formats to open ones. For example convert </a:t>
            </a:r>
            <a:r>
              <a:rPr lang="en-GB" dirty="0" err="1">
                <a:solidFill>
                  <a:srgbClr val="0070C0"/>
                </a:solidFill>
              </a:rPr>
              <a:t>Snapgene</a:t>
            </a:r>
            <a:r>
              <a:rPr lang="en-GB" dirty="0">
                <a:solidFill>
                  <a:srgbClr val="0070C0"/>
                </a:solidFill>
              </a:rPr>
              <a:t> to </a:t>
            </a:r>
            <a:r>
              <a:rPr lang="en-GB" dirty="0" err="1">
                <a:solidFill>
                  <a:srgbClr val="0070C0"/>
                </a:solidFill>
              </a:rPr>
              <a:t>Genbank</a:t>
            </a:r>
            <a:r>
              <a:rPr lang="en-GB" dirty="0">
                <a:solidFill>
                  <a:srgbClr val="0070C0"/>
                </a:solidFill>
              </a:rPr>
              <a:t>/SBOL, microscopy </a:t>
            </a:r>
            <a:r>
              <a:rPr lang="en-GB" dirty="0" err="1">
                <a:solidFill>
                  <a:srgbClr val="0070C0"/>
                </a:solidFill>
              </a:rPr>
              <a:t>multistack</a:t>
            </a:r>
            <a:r>
              <a:rPr lang="en-GB" dirty="0">
                <a:solidFill>
                  <a:srgbClr val="0070C0"/>
                </a:solidFill>
              </a:rPr>
              <a:t> images to OME-TIFF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017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85B1F-4F7D-4B0E-B52B-0D935F9C1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FAIR in biological practice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86E17-0337-4633-BDF5-676F4C563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142"/>
            <a:ext cx="10515600" cy="507162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 dirty="0">
                <a:solidFill>
                  <a:srgbClr val="0070C0"/>
                </a:solidFill>
              </a:rPr>
              <a:t>Reusable</a:t>
            </a:r>
          </a:p>
          <a:p>
            <a:pPr marL="0" indent="0">
              <a:buNone/>
            </a:pPr>
            <a:endParaRPr lang="pl-PL" dirty="0">
              <a:solidFill>
                <a:srgbClr val="0070C0"/>
              </a:solidFill>
            </a:endParaRPr>
          </a:p>
          <a:p>
            <a:r>
              <a:rPr lang="pl-PL" dirty="0">
                <a:solidFill>
                  <a:srgbClr val="0070C0"/>
                </a:solidFill>
              </a:rPr>
              <a:t>d</a:t>
            </a:r>
            <a:r>
              <a:rPr lang="en-GB" dirty="0">
                <a:solidFill>
                  <a:srgbClr val="0070C0"/>
                </a:solidFill>
              </a:rPr>
              <a:t>escribe your data well (good metadata)</a:t>
            </a:r>
          </a:p>
          <a:p>
            <a:r>
              <a:rPr lang="en-GB" dirty="0">
                <a:solidFill>
                  <a:srgbClr val="0070C0"/>
                </a:solidFill>
              </a:rPr>
              <a:t>write a README file describing the data</a:t>
            </a:r>
          </a:p>
          <a:p>
            <a:r>
              <a:rPr lang="en-GB" dirty="0">
                <a:solidFill>
                  <a:srgbClr val="0070C0"/>
                </a:solidFill>
              </a:rPr>
              <a:t>provide as many details as possible (prepare good metadata)</a:t>
            </a:r>
          </a:p>
          <a:p>
            <a:r>
              <a:rPr lang="en-GB" dirty="0">
                <a:solidFill>
                  <a:srgbClr val="0070C0"/>
                </a:solidFill>
              </a:rPr>
              <a:t>use descriptive column headers for the data tables</a:t>
            </a:r>
          </a:p>
          <a:p>
            <a:r>
              <a:rPr lang="en-GB" dirty="0">
                <a:solidFill>
                  <a:srgbClr val="0070C0"/>
                </a:solidFill>
              </a:rPr>
              <a:t>tidy data tables, make them analysis friendly</a:t>
            </a:r>
          </a:p>
          <a:p>
            <a:r>
              <a:rPr lang="en-GB" dirty="0">
                <a:solidFill>
                  <a:srgbClr val="0070C0"/>
                </a:solidFill>
              </a:rPr>
              <a:t>use (meta)data formats (e.g. SBML, SBOL)</a:t>
            </a:r>
          </a:p>
          <a:p>
            <a:r>
              <a:rPr lang="en-GB" dirty="0">
                <a:solidFill>
                  <a:srgbClr val="0070C0"/>
                </a:solidFill>
              </a:rPr>
              <a:t>use commonly known terms and PIDs in descriptions</a:t>
            </a:r>
          </a:p>
          <a:p>
            <a:r>
              <a:rPr lang="en-GB" dirty="0">
                <a:solidFill>
                  <a:srgbClr val="0070C0"/>
                </a:solidFill>
              </a:rPr>
              <a:t>follow Minimum Information Standards</a:t>
            </a:r>
            <a:endParaRPr lang="pl-PL" dirty="0">
              <a:solidFill>
                <a:srgbClr val="0070C0"/>
              </a:solidFill>
            </a:endParaRPr>
          </a:p>
          <a:p>
            <a:r>
              <a:rPr lang="pl-PL" b="1" dirty="0" smtClean="0">
                <a:solidFill>
                  <a:srgbClr val="0070C0"/>
                </a:solidFill>
              </a:rPr>
              <a:t>a</a:t>
            </a:r>
            <a:r>
              <a:rPr lang="en-GB" b="1" dirty="0" err="1" smtClean="0">
                <a:solidFill>
                  <a:srgbClr val="0070C0"/>
                </a:solidFill>
              </a:rPr>
              <a:t>ttach</a:t>
            </a:r>
            <a:r>
              <a:rPr lang="en-GB" b="1" dirty="0" smtClean="0">
                <a:solidFill>
                  <a:srgbClr val="0070C0"/>
                </a:solidFill>
              </a:rPr>
              <a:t> </a:t>
            </a:r>
            <a:r>
              <a:rPr lang="en-GB" b="1" dirty="0">
                <a:solidFill>
                  <a:srgbClr val="0070C0"/>
                </a:solidFill>
              </a:rPr>
              <a:t>license files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105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ukc-powerpoint.officeapps.live.com/pods/GetClipboardImage.ashx?Id=b81b903b-7331-481c-ab8e-089130d54d80&amp;DC=GUK3&amp;pkey=7b524e7d-dfa6-4a33-a522-084e4991bafc&amp;wdwaccluster=GUK3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4" descr="https://ukc-powerpoint.officeapps.live.com/pods/GetClipboardImage.ashx?Id=14bd7911-bbf4-4e6a-a68d-b045326b012a&amp;DC=GUK3&amp;pkey=402c844b-e455-4049-83db-e8225247e4cf&amp;wdwaccluster=GUK3"/>
          <p:cNvSpPr>
            <a:spLocks noChangeAspect="1" noChangeArrowheads="1"/>
          </p:cNvSpPr>
          <p:nvPr/>
        </p:nvSpPr>
        <p:spPr bwMode="auto">
          <a:xfrm>
            <a:off x="36512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FC4C114-7846-4A31-83F5-F39E8CE9CFFF}"/>
              </a:ext>
            </a:extLst>
          </p:cNvPr>
          <p:cNvSpPr txBox="1">
            <a:spLocks/>
          </p:cNvSpPr>
          <p:nvPr/>
        </p:nvSpPr>
        <p:spPr>
          <a:xfrm>
            <a:off x="-1623389" y="625265"/>
            <a:ext cx="9456731" cy="90341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70C0"/>
                </a:solidFill>
              </a:rPr>
              <a:t>Course Content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57D6544-ADA4-4470-B25F-2CB38C41F314}"/>
              </a:ext>
            </a:extLst>
          </p:cNvPr>
          <p:cNvSpPr txBox="1">
            <a:spLocks/>
          </p:cNvSpPr>
          <p:nvPr/>
        </p:nvSpPr>
        <p:spPr>
          <a:xfrm>
            <a:off x="741280" y="1356102"/>
            <a:ext cx="10702576" cy="50256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0070C0"/>
                </a:solidFill>
              </a:rPr>
              <a:t>Open Science and FAIR Principles</a:t>
            </a:r>
            <a:endParaRPr lang="pl-PL" sz="2400">
              <a:solidFill>
                <a:srgbClr val="0070C0"/>
              </a:solidFill>
            </a:endParaRP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0070C0"/>
                </a:solidFill>
              </a:rPr>
              <a:t>Organising and Documenting Your Data</a:t>
            </a:r>
          </a:p>
          <a:p>
            <a:pPr marL="8001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>
                <a:solidFill>
                  <a:srgbClr val="0070C0"/>
                </a:solidFill>
              </a:rPr>
              <a:t>Introduction to metadata</a:t>
            </a:r>
          </a:p>
          <a:p>
            <a:pPr marL="8001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>
                <a:solidFill>
                  <a:srgbClr val="0070C0"/>
                </a:solidFill>
              </a:rPr>
              <a:t>Electronic Lab notebooks</a:t>
            </a:r>
            <a:endParaRPr lang="pl-PL" sz="2200">
              <a:solidFill>
                <a:srgbClr val="0070C0"/>
              </a:solidFill>
            </a:endParaRPr>
          </a:p>
          <a:p>
            <a:pPr marL="8001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200">
                <a:solidFill>
                  <a:srgbClr val="0070C0"/>
                </a:solidFill>
              </a:rPr>
              <a:t>Working with files</a:t>
            </a:r>
            <a:endParaRPr lang="en-GB" sz="2200">
              <a:solidFill>
                <a:srgbClr val="0070C0"/>
              </a:solidFill>
            </a:endParaRP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0070C0"/>
                </a:solidFill>
              </a:rPr>
              <a:t>Introduction to Data Management Planning</a:t>
            </a: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0070C0"/>
                </a:solidFill>
              </a:rPr>
              <a:t>Active Data Storage </a:t>
            </a:r>
            <a:endParaRPr lang="pl-PL" sz="2400">
              <a:solidFill>
                <a:srgbClr val="0070C0"/>
              </a:solidFill>
            </a:endParaRP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>
                <a:solidFill>
                  <a:srgbClr val="0070C0"/>
                </a:solidFill>
              </a:rPr>
              <a:t>Data-related resources at the University</a:t>
            </a:r>
            <a:endParaRPr lang="en-US" sz="2400">
              <a:solidFill>
                <a:srgbClr val="0070C0"/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FE92-9990-4094-B7B2-01514614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FAIR and You</a:t>
            </a:r>
          </a:p>
        </p:txBody>
      </p:sp>
      <p:pic>
        <p:nvPicPr>
          <p:cNvPr id="4" name="Picture 2" descr="http://2.bp.blogspot.com/-pSVlRf9P_q0/V-zHNtoNHmI/AAAAAAAALGU/mVlaYp0n1DMtmp9rRMtAwV_a0Jj-MD2fwCK4B/s1600/FAIR.png">
            <a:extLst>
              <a:ext uri="{FF2B5EF4-FFF2-40B4-BE49-F238E27FC236}">
                <a16:creationId xmlns:a16="http://schemas.microsoft.com/office/drawing/2014/main" id="{F1145B5C-E672-4E3C-B4D6-B2EC43366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968" y="2190209"/>
            <a:ext cx="9036496" cy="306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9D8DC5-0E5F-4B99-900C-3E278A5F248F}"/>
              </a:ext>
            </a:extLst>
          </p:cNvPr>
          <p:cNvSpPr/>
          <p:nvPr/>
        </p:nvSpPr>
        <p:spPr>
          <a:xfrm>
            <a:off x="6096000" y="5244416"/>
            <a:ext cx="1354858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100">
                <a:solidFill>
                  <a:schemeClr val="tx2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Intelligible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F2D28B-48FB-4842-BF60-77A16A3FBD58}"/>
              </a:ext>
            </a:extLst>
          </p:cNvPr>
          <p:cNvSpPr/>
          <p:nvPr/>
        </p:nvSpPr>
        <p:spPr>
          <a:xfrm>
            <a:off x="8210279" y="5257000"/>
            <a:ext cx="1655774" cy="415498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GB" sz="2100">
                <a:solidFill>
                  <a:schemeClr val="tx2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Reproducible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5D77CC-C0EF-4659-87DC-E623FBCA6E30}"/>
              </a:ext>
            </a:extLst>
          </p:cNvPr>
          <p:cNvSpPr/>
          <p:nvPr/>
        </p:nvSpPr>
        <p:spPr>
          <a:xfrm>
            <a:off x="1988588" y="5257000"/>
            <a:ext cx="971741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100">
                <a:solidFill>
                  <a:schemeClr val="tx2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Citable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6A31C1-ACF8-4FA1-AF05-7B006780E7B3}"/>
              </a:ext>
            </a:extLst>
          </p:cNvPr>
          <p:cNvSpPr/>
          <p:nvPr/>
        </p:nvSpPr>
        <p:spPr>
          <a:xfrm>
            <a:off x="3440316" y="5257000"/>
            <a:ext cx="221688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100">
                <a:solidFill>
                  <a:schemeClr val="tx2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Track &amp; Countable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55002-18C5-4D7D-B132-2D7C4273B10D}"/>
              </a:ext>
            </a:extLst>
          </p:cNvPr>
          <p:cNvSpPr txBox="1"/>
          <p:nvPr/>
        </p:nvSpPr>
        <p:spPr>
          <a:xfrm>
            <a:off x="669303" y="6353666"/>
            <a:ext cx="1485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CREDITS [5] CC BY</a:t>
            </a:r>
          </a:p>
        </p:txBody>
      </p:sp>
    </p:spTree>
    <p:extLst>
      <p:ext uri="{BB962C8B-B14F-4D97-AF65-F5344CB8AC3E}">
        <p14:creationId xmlns:p14="http://schemas.microsoft.com/office/powerpoint/2010/main" val="3756501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FE92-9990-4094-B7B2-01514614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70C0"/>
                </a:solidFill>
              </a:rPr>
              <a:t>FAIR </a:t>
            </a:r>
            <a:r>
              <a:rPr lang="pl-PL" dirty="0" smtClean="0">
                <a:solidFill>
                  <a:srgbClr val="0070C0"/>
                </a:solidFill>
              </a:rPr>
              <a:t>example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55002-18C5-4D7D-B132-2D7C4273B10D}"/>
              </a:ext>
            </a:extLst>
          </p:cNvPr>
          <p:cNvSpPr txBox="1"/>
          <p:nvPr/>
        </p:nvSpPr>
        <p:spPr>
          <a:xfrm>
            <a:off x="669303" y="6353666"/>
            <a:ext cx="1485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CREDITS [5] CC BY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EF786E17-0337-4633-BDF5-676F4C563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142"/>
            <a:ext cx="10515600" cy="50716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l-PL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pl-PL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pl-PL" dirty="0" smtClean="0">
                <a:solidFill>
                  <a:srgbClr val="0070C0"/>
                </a:solidFill>
              </a:rPr>
              <a:t>What makes it FAIR</a:t>
            </a:r>
          </a:p>
          <a:p>
            <a:pPr marL="0" indent="0">
              <a:buNone/>
            </a:pPr>
            <a:endParaRPr lang="pl-PL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u="sng" dirty="0">
                <a:hlinkClick r:id="rId2"/>
              </a:rPr>
              <a:t>https://doi.org/10.5281/zenodo.6339631</a:t>
            </a: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646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9742" y="1301262"/>
            <a:ext cx="717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6925429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845F28-7A93-41D0-8E36-1A397731764E}"/>
              </a:ext>
            </a:extLst>
          </p:cNvPr>
          <p:cNvSpPr txBox="1"/>
          <p:nvPr/>
        </p:nvSpPr>
        <p:spPr>
          <a:xfrm>
            <a:off x="662623" y="581722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070C0"/>
                </a:solidFill>
              </a:rPr>
              <a:t>What is data?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9210D3-A364-4E33-BC39-6D89300839B3}"/>
              </a:ext>
            </a:extLst>
          </p:cNvPr>
          <p:cNvSpPr txBox="1"/>
          <p:nvPr/>
        </p:nvSpPr>
        <p:spPr>
          <a:xfrm>
            <a:off x="1283811" y="4793238"/>
            <a:ext cx="28292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i="1">
                <a:solidFill>
                  <a:schemeClr val="bg2">
                    <a:lumMod val="50000"/>
                  </a:schemeClr>
                </a:solidFill>
              </a:rPr>
              <a:t>Biological data is diverse!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D6DAAC-8381-458C-8D0F-7DEC661F4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55" y="2507618"/>
            <a:ext cx="4356746" cy="21783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E4A377-36F7-404A-A2E0-D7B72AA22283}"/>
              </a:ext>
            </a:extLst>
          </p:cNvPr>
          <p:cNvSpPr txBox="1"/>
          <p:nvPr/>
        </p:nvSpPr>
        <p:spPr>
          <a:xfrm>
            <a:off x="662622" y="1319299"/>
            <a:ext cx="9967277" cy="86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2400">
                <a:solidFill>
                  <a:srgbClr val="0070C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 can be defined as facts, figures, or information that is collected, used and stored for reference or analysis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F4DBF3-12A9-4254-8716-8B45108A5EB9}"/>
              </a:ext>
            </a:extLst>
          </p:cNvPr>
          <p:cNvSpPr txBox="1"/>
          <p:nvPr/>
        </p:nvSpPr>
        <p:spPr>
          <a:xfrm>
            <a:off x="5225677" y="1998385"/>
            <a:ext cx="6350645" cy="4520981"/>
          </a:xfrm>
          <a:prstGeom prst="rect">
            <a:avLst/>
          </a:prstGeom>
          <a:solidFill>
            <a:srgbClr val="FFFBEF"/>
          </a:solidFill>
          <a:effectLst>
            <a:softEdge rad="31750"/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pl-PL" sz="2000" b="1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Information about p</a:t>
            </a:r>
            <a:r>
              <a:rPr lang="en-GB" sz="2000" b="1" err="1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hysical</a:t>
            </a:r>
            <a:r>
              <a:rPr lang="en-GB" sz="2000" b="1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samples</a:t>
            </a:r>
            <a:r>
              <a:rPr lang="pl-PL" sz="2000" b="1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(patient)</a:t>
            </a:r>
            <a:r>
              <a:rPr lang="en-GB" sz="2000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2000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animal/ plant tissue (live, in culture, frozen, etc)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2000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bacterial / yeast stocks etc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2000" b="1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Quantitative / numerical data</a:t>
            </a:r>
            <a:r>
              <a:rPr lang="en-GB" sz="2000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Spreadsheets (tables), csv files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2000" b="1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Images</a:t>
            </a:r>
            <a:r>
              <a:rPr lang="en-GB" sz="2000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(pictures, microscopy images, 3D scans)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2000" b="1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Code </a:t>
            </a:r>
            <a:r>
              <a:rPr lang="en-GB" sz="2000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(Software programs, analysis codes, algorithms) 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pt-BR" sz="2000" b="1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DNA/RNA sequences </a:t>
            </a:r>
            <a:r>
              <a:rPr lang="pt-BR" sz="2000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(plasmids, sequencing files, etc)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pt-BR" sz="2000" b="1">
                <a:solidFill>
                  <a:schemeClr val="accent5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Protocols</a:t>
            </a:r>
            <a:r>
              <a:rPr lang="pt-BR" sz="2000">
                <a:solidFill>
                  <a:schemeClr val="accent5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GB" sz="2000">
                <a:solidFill>
                  <a:schemeClr val="accent5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recipes, laboratory and measurement protocols)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GB" sz="2000">
              <a:solidFill>
                <a:schemeClr val="accent5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5970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21C2D1A-18B4-4E57-AEAE-F6F94593C916}"/>
              </a:ext>
            </a:extLst>
          </p:cNvPr>
          <p:cNvSpPr txBox="1"/>
          <p:nvPr/>
        </p:nvSpPr>
        <p:spPr>
          <a:xfrm>
            <a:off x="7417697" y="6211723"/>
            <a:ext cx="306198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1">
                <a:solidFill>
                  <a:srgbClr val="333333"/>
                </a:solidFill>
                <a:effectLst/>
              </a:rPr>
              <a:t>Figure credits: </a:t>
            </a:r>
            <a:r>
              <a:rPr lang="en-GB" sz="1200" i="1">
                <a:solidFill>
                  <a:srgbClr val="333333"/>
                </a:solidFill>
              </a:rPr>
              <a:t>María Eugenia Goya</a:t>
            </a:r>
            <a:endParaRPr lang="en-GB" sz="1200"/>
          </a:p>
        </p:txBody>
      </p:sp>
      <p:pic>
        <p:nvPicPr>
          <p:cNvPr id="3" name="Picture 2" descr="A picture containing invertebrate, worm, green&#10;&#10;Description automatically generated">
            <a:extLst>
              <a:ext uri="{FF2B5EF4-FFF2-40B4-BE49-F238E27FC236}">
                <a16:creationId xmlns:a16="http://schemas.microsoft.com/office/drawing/2014/main" id="{16943301-CDE9-014C-90BF-DC6CF97672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528" y="931286"/>
            <a:ext cx="6930573" cy="52804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FAD919-8120-014B-B3D7-458613EBECC4}"/>
              </a:ext>
            </a:extLst>
          </p:cNvPr>
          <p:cNvSpPr txBox="1"/>
          <p:nvPr/>
        </p:nvSpPr>
        <p:spPr>
          <a:xfrm>
            <a:off x="531405" y="3073980"/>
            <a:ext cx="36772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>
                <a:solidFill>
                  <a:srgbClr val="0070C0"/>
                </a:solidFill>
              </a:rPr>
              <a:t>What information can you guess without the associated description (metadata)?</a:t>
            </a:r>
          </a:p>
        </p:txBody>
      </p:sp>
    </p:spTree>
    <p:extLst>
      <p:ext uri="{BB962C8B-B14F-4D97-AF65-F5344CB8AC3E}">
        <p14:creationId xmlns:p14="http://schemas.microsoft.com/office/powerpoint/2010/main" val="18833321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E3ADFC-0734-4BCB-A0C6-D542DF3CFD5B}"/>
              </a:ext>
            </a:extLst>
          </p:cNvPr>
          <p:cNvSpPr txBox="1"/>
          <p:nvPr/>
        </p:nvSpPr>
        <p:spPr>
          <a:xfrm>
            <a:off x="662623" y="581722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070C0"/>
                </a:solidFill>
              </a:rPr>
              <a:t>What is metadata?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4A0E75-D6A1-47A7-BA26-EA9912BB8BF0}"/>
              </a:ext>
            </a:extLst>
          </p:cNvPr>
          <p:cNvSpPr txBox="1"/>
          <p:nvPr/>
        </p:nvSpPr>
        <p:spPr>
          <a:xfrm>
            <a:off x="814192" y="1787056"/>
            <a:ext cx="97840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Metadata is the</a:t>
            </a:r>
            <a:r>
              <a:rPr lang="en-US" sz="240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data about data! </a:t>
            </a:r>
          </a:p>
          <a:p>
            <a:pPr>
              <a:lnSpc>
                <a:spcPct val="150000"/>
              </a:lnSpc>
            </a:pPr>
            <a:r>
              <a:rPr lang="en-US" sz="240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Description </a:t>
            </a:r>
            <a:r>
              <a:rPr lang="en-US" sz="240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/ information </a:t>
            </a:r>
            <a:r>
              <a:rPr lang="en-US" sz="240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of the data </a:t>
            </a:r>
            <a:endParaRPr lang="en-GB" sz="240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D05CE7-4E27-4FC9-A321-796EBA96189A}"/>
              </a:ext>
            </a:extLst>
          </p:cNvPr>
          <p:cNvSpPr txBox="1"/>
          <p:nvPr/>
        </p:nvSpPr>
        <p:spPr>
          <a:xfrm>
            <a:off x="888091" y="3881362"/>
            <a:ext cx="4699175" cy="954107"/>
          </a:xfrm>
          <a:prstGeom prst="rect">
            <a:avLst/>
          </a:prstGeom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0070C0"/>
                </a:solidFill>
              </a:rPr>
              <a:t>The data has little or no meaning without metadata</a:t>
            </a:r>
            <a:endParaRPr lang="en-GB" sz="2800">
              <a:solidFill>
                <a:srgbClr val="0070C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35E9A-AF3A-4F9F-93DC-D0D480B083E4}"/>
              </a:ext>
            </a:extLst>
          </p:cNvPr>
          <p:cNvSpPr txBox="1"/>
          <p:nvPr/>
        </p:nvSpPr>
        <p:spPr>
          <a:xfrm>
            <a:off x="814192" y="5604412"/>
            <a:ext cx="8566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>
                <a:solidFill>
                  <a:srgbClr val="0070C0"/>
                </a:solidFill>
                <a:effectLst/>
                <a:latin typeface="Ubuntu"/>
              </a:rPr>
              <a:t>It should be continuously added to your research data </a:t>
            </a:r>
          </a:p>
          <a:p>
            <a:r>
              <a:rPr lang="en-US" b="1" i="0">
                <a:solidFill>
                  <a:srgbClr val="0070C0"/>
                </a:solidFill>
                <a:effectLst/>
                <a:latin typeface="Ubuntu"/>
              </a:rPr>
              <a:t>(not just at the beginning or end of a project!)</a:t>
            </a:r>
            <a:endParaRPr lang="en-GB" b="1">
              <a:solidFill>
                <a:srgbClr val="0070C0"/>
              </a:solidFill>
            </a:endParaRPr>
          </a:p>
        </p:txBody>
      </p:sp>
      <p:pic>
        <p:nvPicPr>
          <p:cNvPr id="2052" name="Picture 4" descr="Metadata: A Solution Without A Universal Protocol | FYIMusicNews">
            <a:extLst>
              <a:ext uri="{FF2B5EF4-FFF2-40B4-BE49-F238E27FC236}">
                <a16:creationId xmlns:a16="http://schemas.microsoft.com/office/drawing/2014/main" id="{F9D952D0-A786-48BE-BEDA-053C0524FF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3" r="16973"/>
          <a:stretch/>
        </p:blipFill>
        <p:spPr bwMode="auto">
          <a:xfrm>
            <a:off x="6901915" y="1899074"/>
            <a:ext cx="3924962" cy="32984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761425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21C2D1A-18B4-4E57-AEAE-F6F94593C916}"/>
              </a:ext>
            </a:extLst>
          </p:cNvPr>
          <p:cNvSpPr txBox="1"/>
          <p:nvPr/>
        </p:nvSpPr>
        <p:spPr>
          <a:xfrm>
            <a:off x="7417697" y="6211723"/>
            <a:ext cx="306198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1">
                <a:solidFill>
                  <a:srgbClr val="0070C0"/>
                </a:solidFill>
                <a:effectLst/>
              </a:rPr>
              <a:t>Figure credits: </a:t>
            </a:r>
            <a:r>
              <a:rPr lang="en-GB" sz="1200" i="1">
                <a:solidFill>
                  <a:srgbClr val="0070C0"/>
                </a:solidFill>
              </a:rPr>
              <a:t>María Eugenia Goya</a:t>
            </a:r>
            <a:endParaRPr lang="en-GB" sz="1200">
              <a:solidFill>
                <a:srgbClr val="0070C0"/>
              </a:solidFill>
            </a:endParaRPr>
          </a:p>
        </p:txBody>
      </p:sp>
      <p:pic>
        <p:nvPicPr>
          <p:cNvPr id="3" name="Picture 2" descr="A picture containing invertebrate, worm, green&#10;&#10;Description automatically generated">
            <a:extLst>
              <a:ext uri="{FF2B5EF4-FFF2-40B4-BE49-F238E27FC236}">
                <a16:creationId xmlns:a16="http://schemas.microsoft.com/office/drawing/2014/main" id="{16943301-CDE9-014C-90BF-DC6CF97672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528" y="931286"/>
            <a:ext cx="6930573" cy="52804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FAD919-8120-014B-B3D7-458613EBECC4}"/>
              </a:ext>
            </a:extLst>
          </p:cNvPr>
          <p:cNvSpPr txBox="1"/>
          <p:nvPr/>
        </p:nvSpPr>
        <p:spPr>
          <a:xfrm>
            <a:off x="600979" y="931286"/>
            <a:ext cx="3677221" cy="526297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2400">
                <a:solidFill>
                  <a:srgbClr val="0070C0"/>
                </a:solidFill>
              </a:rPr>
              <a:t>What information </a:t>
            </a:r>
            <a:r>
              <a:rPr lang="pl-PL" sz="2400" err="1">
                <a:solidFill>
                  <a:srgbClr val="0070C0"/>
                </a:solidFill>
              </a:rPr>
              <a:t>would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 err="1">
                <a:solidFill>
                  <a:srgbClr val="0070C0"/>
                </a:solidFill>
              </a:rPr>
              <a:t>you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 err="1">
                <a:solidFill>
                  <a:srgbClr val="0070C0"/>
                </a:solidFill>
              </a:rPr>
              <a:t>need</a:t>
            </a:r>
            <a:r>
              <a:rPr lang="pl-PL" sz="2400">
                <a:solidFill>
                  <a:srgbClr val="0070C0"/>
                </a:solidFill>
              </a:rPr>
              <a:t> to re-</a:t>
            </a:r>
            <a:r>
              <a:rPr lang="pl-PL" sz="2400" err="1">
                <a:solidFill>
                  <a:srgbClr val="0070C0"/>
                </a:solidFill>
              </a:rPr>
              <a:t>use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 err="1">
                <a:solidFill>
                  <a:srgbClr val="0070C0"/>
                </a:solidFill>
              </a:rPr>
              <a:t>that</a:t>
            </a:r>
            <a:r>
              <a:rPr lang="pl-PL" sz="2400">
                <a:solidFill>
                  <a:srgbClr val="0070C0"/>
                </a:solidFill>
              </a:rPr>
              <a:t> data?</a:t>
            </a:r>
          </a:p>
          <a:p>
            <a:pPr algn="ctr"/>
            <a:endParaRPr lang="pl-PL" sz="2400">
              <a:solidFill>
                <a:srgbClr val="0070C0"/>
              </a:solidFill>
            </a:endParaRPr>
          </a:p>
          <a:p>
            <a:pPr algn="ctr"/>
            <a:endParaRPr lang="pl-PL" sz="2400">
              <a:solidFill>
                <a:srgbClr val="0070C0"/>
              </a:solidFill>
            </a:endParaRPr>
          </a:p>
          <a:p>
            <a:r>
              <a:rPr lang="pl-PL" sz="2400" err="1">
                <a:solidFill>
                  <a:srgbClr val="0070C0"/>
                </a:solidFill>
              </a:rPr>
              <a:t>Exercise</a:t>
            </a:r>
            <a:endParaRPr lang="pl-PL" sz="2400" err="1">
              <a:solidFill>
                <a:srgbClr val="0070C0"/>
              </a:solidFill>
              <a:ea typeface="Calibri"/>
              <a:cs typeface="Calibri"/>
            </a:endParaRPr>
          </a:p>
          <a:p>
            <a:pPr algn="ctr"/>
            <a:endParaRPr lang="pl-PL" sz="2400">
              <a:solidFill>
                <a:srgbClr val="0070C0"/>
              </a:solidFill>
            </a:endParaRPr>
          </a:p>
          <a:p>
            <a:pPr algn="ctr"/>
            <a:endParaRPr lang="pl-PL" sz="2400">
              <a:solidFill>
                <a:srgbClr val="0070C0"/>
              </a:solidFill>
            </a:endParaRPr>
          </a:p>
          <a:p>
            <a:pPr algn="ctr"/>
            <a:endParaRPr lang="pl-PL" sz="2400">
              <a:solidFill>
                <a:srgbClr val="0070C0"/>
              </a:solidFill>
            </a:endParaRPr>
          </a:p>
          <a:p>
            <a:r>
              <a:rPr lang="pl-PL" sz="2400" err="1">
                <a:solidFill>
                  <a:srgbClr val="0070C0"/>
                </a:solidFill>
              </a:rPr>
              <a:t>Suggestions</a:t>
            </a:r>
            <a:r>
              <a:rPr lang="pl-PL" sz="2400">
                <a:solidFill>
                  <a:srgbClr val="0070C0"/>
                </a:solidFill>
              </a:rPr>
              <a:t>:</a:t>
            </a:r>
            <a:endParaRPr lang="pl-PL" sz="2400">
              <a:solidFill>
                <a:srgbClr val="0070C0"/>
              </a:solidFill>
              <a:ea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pl-PL" sz="2400">
                <a:solidFill>
                  <a:srgbClr val="0070C0"/>
                </a:solidFill>
              </a:rPr>
              <a:t>Author</a:t>
            </a:r>
            <a:endParaRPr lang="pl-PL" sz="2400">
              <a:solidFill>
                <a:srgbClr val="0070C0"/>
              </a:solidFill>
              <a:ea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pl-PL" sz="2400" err="1">
                <a:solidFill>
                  <a:srgbClr val="0070C0"/>
                </a:solidFill>
              </a:rPr>
              <a:t>What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 err="1">
                <a:solidFill>
                  <a:srgbClr val="0070C0"/>
                </a:solidFill>
              </a:rPr>
              <a:t>it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 err="1">
                <a:solidFill>
                  <a:srgbClr val="0070C0"/>
                </a:solidFill>
              </a:rPr>
              <a:t>is</a:t>
            </a:r>
            <a:endParaRPr lang="pl-PL" sz="2400" err="1">
              <a:solidFill>
                <a:srgbClr val="0070C0"/>
              </a:solidFill>
              <a:ea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pl-PL" sz="2400" err="1">
                <a:solidFill>
                  <a:srgbClr val="0070C0"/>
                </a:solidFill>
              </a:rPr>
              <a:t>What</a:t>
            </a:r>
            <a:r>
              <a:rPr lang="pl-PL" sz="2400">
                <a:solidFill>
                  <a:srgbClr val="0070C0"/>
                </a:solidFill>
              </a:rPr>
              <a:t> was </a:t>
            </a:r>
            <a:r>
              <a:rPr lang="pl-PL" sz="2400" err="1">
                <a:solidFill>
                  <a:srgbClr val="0070C0"/>
                </a:solidFill>
              </a:rPr>
              <a:t>measured</a:t>
            </a:r>
            <a:endParaRPr lang="pl-PL" sz="2400" err="1">
              <a:solidFill>
                <a:srgbClr val="0070C0"/>
              </a:solidFill>
              <a:ea typeface="Calibri"/>
              <a:cs typeface="Calibri"/>
            </a:endParaRPr>
          </a:p>
          <a:p>
            <a:pPr algn="ctr"/>
            <a:endParaRPr lang="en-GB" sz="24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4008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1AD8A02-8812-4D52-9173-BB1C360AA460}"/>
              </a:ext>
            </a:extLst>
          </p:cNvPr>
          <p:cNvSpPr txBox="1"/>
          <p:nvPr/>
        </p:nvSpPr>
        <p:spPr>
          <a:xfrm>
            <a:off x="2447272" y="2283523"/>
            <a:ext cx="7695020" cy="461665"/>
          </a:xfrm>
          <a:prstGeom prst="rect">
            <a:avLst/>
          </a:prstGeom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softEdge rad="127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b="1" i="0">
                <a:solidFill>
                  <a:srgbClr val="0070C0"/>
                </a:solidFill>
                <a:effectLst/>
                <a:latin typeface="Ubuntu"/>
              </a:rPr>
              <a:t>Think as a consumer</a:t>
            </a:r>
            <a:r>
              <a:rPr lang="en-US" sz="2400" b="0" i="0">
                <a:solidFill>
                  <a:srgbClr val="0070C0"/>
                </a:solidFill>
                <a:effectLst/>
                <a:latin typeface="Ubuntu"/>
              </a:rPr>
              <a:t> of your data not the producer!</a:t>
            </a:r>
            <a:endParaRPr lang="en-GB" sz="240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F6622B-9771-4669-B8BD-ECDB7177FFAC}"/>
              </a:ext>
            </a:extLst>
          </p:cNvPr>
          <p:cNvSpPr txBox="1"/>
          <p:nvPr/>
        </p:nvSpPr>
        <p:spPr>
          <a:xfrm>
            <a:off x="662623" y="581722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070C0"/>
                </a:solidFill>
              </a:rPr>
              <a:t>What is metadata?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30CAE0-A712-45C0-81F0-D2E6D67BB1BC}"/>
              </a:ext>
            </a:extLst>
          </p:cNvPr>
          <p:cNvSpPr txBox="1"/>
          <p:nvPr/>
        </p:nvSpPr>
        <p:spPr>
          <a:xfrm>
            <a:off x="776613" y="1301280"/>
            <a:ext cx="2769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70C0"/>
                </a:solidFill>
              </a:rPr>
              <a:t>Adding metadata </a:t>
            </a:r>
            <a:endParaRPr lang="en-GB" sz="280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49A54B-3D4E-44AF-A1DF-281B29FD1489}"/>
              </a:ext>
            </a:extLst>
          </p:cNvPr>
          <p:cNvSpPr txBox="1"/>
          <p:nvPr/>
        </p:nvSpPr>
        <p:spPr>
          <a:xfrm>
            <a:off x="377867" y="3204211"/>
            <a:ext cx="1143626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0" i="0">
                <a:solidFill>
                  <a:srgbClr val="0070C0"/>
                </a:solidFill>
                <a:effectLst/>
              </a:rPr>
              <a:t>What information would another researcher need to understand or reproduce your data?</a:t>
            </a:r>
          </a:p>
          <a:p>
            <a:pPr marL="225425" indent="-225425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rgbClr val="0070C0"/>
                </a:solidFill>
                <a:effectLst/>
              </a:rPr>
              <a:t>Name of data creator/ Title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rgbClr val="0070C0"/>
                </a:solidFill>
                <a:effectLst/>
              </a:rPr>
              <a:t>  Project purpose and experimental hypothesis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0070C0"/>
                </a:solidFill>
                <a:effectLst/>
              </a:rPr>
              <a:t>  Biological material, context, details on data acquisition, experimental conditions, etc.</a:t>
            </a:r>
            <a:endParaRPr lang="en-US" sz="2000" b="0" i="0">
              <a:solidFill>
                <a:srgbClr val="0070C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660736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6531EC7-0D19-4885-A178-C22D1BCA3EEB}"/>
              </a:ext>
            </a:extLst>
          </p:cNvPr>
          <p:cNvSpPr txBox="1"/>
          <p:nvPr/>
        </p:nvSpPr>
        <p:spPr>
          <a:xfrm>
            <a:off x="565979" y="529102"/>
            <a:ext cx="86177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3200" b="1">
                <a:solidFill>
                  <a:srgbClr val="0070C0"/>
                </a:solidFill>
              </a:rPr>
              <a:t>M</a:t>
            </a:r>
            <a:r>
              <a:rPr lang="en-US" sz="3200" b="1" err="1">
                <a:solidFill>
                  <a:srgbClr val="0070C0"/>
                </a:solidFill>
              </a:rPr>
              <a:t>etadata</a:t>
            </a:r>
            <a:r>
              <a:rPr lang="pl-PL" sz="3200" b="1">
                <a:solidFill>
                  <a:srgbClr val="0070C0"/>
                </a:solidFill>
              </a:rPr>
              <a:t> examples (tables or readme)</a:t>
            </a:r>
            <a:endParaRPr lang="en-US" sz="3200" b="1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AF065A-B324-4602-9DF1-9C38781091BA}"/>
              </a:ext>
            </a:extLst>
          </p:cNvPr>
          <p:cNvSpPr txBox="1"/>
          <p:nvPr/>
        </p:nvSpPr>
        <p:spPr>
          <a:xfrm>
            <a:off x="519120" y="1438356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070C0"/>
                </a:solidFill>
              </a:rPr>
              <a:t>Metadata embedded in spreadsheet	</a:t>
            </a:r>
            <a:endParaRPr lang="en-GB" sz="2400">
              <a:solidFill>
                <a:srgbClr val="0070C0"/>
              </a:solidFill>
            </a:endParaRPr>
          </a:p>
        </p:txBody>
      </p:sp>
      <p:pic>
        <p:nvPicPr>
          <p:cNvPr id="9" name="Picture 2" descr="Metadata in data table example">
            <a:extLst>
              <a:ext uri="{FF2B5EF4-FFF2-40B4-BE49-F238E27FC236}">
                <a16:creationId xmlns:a16="http://schemas.microsoft.com/office/drawing/2014/main" id="{FB8486F6-A424-4AC5-8AA1-8E5AC5E760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339"/>
          <a:stretch/>
        </p:blipFill>
        <p:spPr bwMode="auto">
          <a:xfrm>
            <a:off x="565979" y="2335714"/>
            <a:ext cx="11322101" cy="306149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2A351-0C69-4884-9BF3-95C8B5744DCD}"/>
              </a:ext>
            </a:extLst>
          </p:cNvPr>
          <p:cNvSpPr txBox="1"/>
          <p:nvPr/>
        </p:nvSpPr>
        <p:spPr>
          <a:xfrm>
            <a:off x="519120" y="5832906"/>
            <a:ext cx="609391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b="0" i="1">
                <a:solidFill>
                  <a:srgbClr val="0070C0"/>
                </a:solidFill>
                <a:effectLst/>
                <a:latin typeface="Ubuntu"/>
              </a:rPr>
              <a:t>Figure credits: Tomasz Zielinski and Andrés Romanowski</a:t>
            </a:r>
            <a:endParaRPr lang="en-GB" sz="8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8309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011637" y="6420042"/>
            <a:ext cx="6096000" cy="1846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600">
                <a:solidFill>
                  <a:srgbClr val="0070C0"/>
                </a:solidFill>
              </a:rPr>
              <a:t>https://github.com/Boehmin/NMJ_analysis/blob/main/README.md</a:t>
            </a:r>
          </a:p>
        </p:txBody>
      </p:sp>
      <p:sp>
        <p:nvSpPr>
          <p:cNvPr id="4" name="Rectangle 3"/>
          <p:cNvSpPr/>
          <p:nvPr/>
        </p:nvSpPr>
        <p:spPr>
          <a:xfrm>
            <a:off x="448363" y="1071711"/>
            <a:ext cx="26193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0070C0"/>
                </a:solidFill>
              </a:rPr>
              <a:t>Metadata as README file</a:t>
            </a:r>
            <a:endParaRPr lang="en-GB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531EC7-0D19-4885-A178-C22D1BCA3EEB}"/>
              </a:ext>
            </a:extLst>
          </p:cNvPr>
          <p:cNvSpPr txBox="1"/>
          <p:nvPr/>
        </p:nvSpPr>
        <p:spPr>
          <a:xfrm>
            <a:off x="378025" y="250902"/>
            <a:ext cx="86177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3200" b="1">
                <a:solidFill>
                  <a:srgbClr val="0070C0"/>
                </a:solidFill>
              </a:rPr>
              <a:t>M</a:t>
            </a:r>
            <a:r>
              <a:rPr lang="en-US" sz="3200" b="1" err="1">
                <a:solidFill>
                  <a:srgbClr val="0070C0"/>
                </a:solidFill>
              </a:rPr>
              <a:t>etadata</a:t>
            </a:r>
            <a:r>
              <a:rPr lang="pl-PL" sz="3200" b="1">
                <a:solidFill>
                  <a:srgbClr val="0070C0"/>
                </a:solidFill>
              </a:rPr>
              <a:t> examples (tables or readme)</a:t>
            </a:r>
            <a:endParaRPr lang="en-US" sz="3200" b="1">
              <a:solidFill>
                <a:srgbClr val="0070C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8333" t="10927" r="29166" b="23300"/>
          <a:stretch/>
        </p:blipFill>
        <p:spPr>
          <a:xfrm>
            <a:off x="785168" y="1605856"/>
            <a:ext cx="5446922" cy="47417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2231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7BA876-9561-462B-89F2-FFD0BB8C5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en-GB" sz="4000"/>
              <a:t>Open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DDAC9-35A8-4328-B5EA-8844C448E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400"/>
          </a:p>
          <a:p>
            <a:pPr marL="0" indent="0">
              <a:buNone/>
            </a:pPr>
            <a:endParaRPr lang="pl-PL" sz="2400"/>
          </a:p>
          <a:p>
            <a:pPr marL="0" indent="0">
              <a:buNone/>
            </a:pPr>
            <a:r>
              <a:rPr lang="en-GB" sz="2400"/>
              <a:t>Open science is transparent and accessible knowledge </a:t>
            </a:r>
            <a:endParaRPr lang="pl-PL" sz="2400"/>
          </a:p>
          <a:p>
            <a:pPr marL="0" indent="0">
              <a:buNone/>
            </a:pPr>
            <a:r>
              <a:rPr lang="en-GB" sz="2400"/>
              <a:t>that is shared and developed </a:t>
            </a:r>
            <a:endParaRPr lang="pl-PL" sz="2400"/>
          </a:p>
          <a:p>
            <a:pPr marL="0" indent="0">
              <a:buNone/>
            </a:pPr>
            <a:r>
              <a:rPr lang="en-GB" sz="2400"/>
              <a:t>through collaborative networks.</a:t>
            </a:r>
          </a:p>
          <a:p>
            <a:pPr marL="0" indent="0">
              <a:buNone/>
            </a:pPr>
            <a:endParaRPr lang="en-GB" sz="240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phic 4" descr="Unlock with solid fill">
            <a:extLst>
              <a:ext uri="{FF2B5EF4-FFF2-40B4-BE49-F238E27FC236}">
                <a16:creationId xmlns:a16="http://schemas.microsoft.com/office/drawing/2014/main" id="{9AE8233F-980D-4B4E-97AE-75879E6092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5681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F1C4547-956D-4711-A29A-436B0F515E7A}"/>
              </a:ext>
            </a:extLst>
          </p:cNvPr>
          <p:cNvSpPr txBox="1"/>
          <p:nvPr/>
        </p:nvSpPr>
        <p:spPr>
          <a:xfrm>
            <a:off x="191199" y="284955"/>
            <a:ext cx="113856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b="0" i="0">
                <a:solidFill>
                  <a:srgbClr val="0070C0"/>
                </a:solidFill>
                <a:effectLst/>
                <a:latin typeface="Ubuntu"/>
              </a:rPr>
              <a:t>It is time </a:t>
            </a:r>
            <a:r>
              <a:rPr lang="en-GB" b="0" i="0">
                <a:solidFill>
                  <a:srgbClr val="0070C0"/>
                </a:solidFill>
                <a:effectLst/>
                <a:latin typeface="Ubuntu"/>
              </a:rPr>
              <a:t>to make ourselves a cup of tea. </a:t>
            </a:r>
          </a:p>
          <a:p>
            <a:endParaRPr lang="en-GB">
              <a:solidFill>
                <a:srgbClr val="0070C0"/>
              </a:solidFill>
              <a:latin typeface="Ubuntu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158789-D92B-4BEB-8517-C893D657B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366" y="787000"/>
            <a:ext cx="5554373" cy="56937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6B44D4-80E0-49F0-8DC4-0E1512180A5C}"/>
              </a:ext>
            </a:extLst>
          </p:cNvPr>
          <p:cNvSpPr txBox="1"/>
          <p:nvPr/>
        </p:nvSpPr>
        <p:spPr>
          <a:xfrm>
            <a:off x="445377" y="2241027"/>
            <a:ext cx="3300125" cy="9233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GB" b="0" i="0">
                <a:solidFill>
                  <a:srgbClr val="333333"/>
                </a:solidFill>
                <a:effectLst/>
                <a:latin typeface="Ubuntu"/>
              </a:rPr>
              <a:t>Here’s a peer-reviewed protocol</a:t>
            </a:r>
          </a:p>
          <a:p>
            <a:pPr algn="ctr"/>
            <a:r>
              <a:rPr lang="en-GB" b="0" i="0">
                <a:solidFill>
                  <a:srgbClr val="333333"/>
                </a:solidFill>
                <a:effectLst/>
                <a:latin typeface="Ubuntu"/>
              </a:rPr>
              <a:t>for making tea</a:t>
            </a:r>
            <a:endParaRPr lang="en-GB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B2144CE-B641-44C8-B5B0-EAD4D84EDCA4}"/>
              </a:ext>
            </a:extLst>
          </p:cNvPr>
          <p:cNvSpPr/>
          <p:nvPr/>
        </p:nvSpPr>
        <p:spPr>
          <a:xfrm>
            <a:off x="3875283" y="2441139"/>
            <a:ext cx="830510" cy="444887"/>
          </a:xfrm>
          <a:prstGeom prst="right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1C2D1A-18B4-4E57-AEAE-F6F94593C916}"/>
              </a:ext>
            </a:extLst>
          </p:cNvPr>
          <p:cNvSpPr txBox="1"/>
          <p:nvPr/>
        </p:nvSpPr>
        <p:spPr>
          <a:xfrm>
            <a:off x="7499758" y="6480767"/>
            <a:ext cx="306198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1">
                <a:solidFill>
                  <a:srgbClr val="333333"/>
                </a:solidFill>
                <a:effectLst/>
                <a:latin typeface="Ubuntu"/>
              </a:rPr>
              <a:t>Figure credits: Dr Ines Boehm and Ben Thomas</a:t>
            </a: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12948280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rgbClr val="0070C0"/>
                </a:solidFill>
              </a:rPr>
              <a:t>Paper vs ELN</a:t>
            </a:r>
            <a:endParaRPr lang="en-GB">
              <a:solidFill>
                <a:srgbClr val="0070C0"/>
              </a:solidFill>
            </a:endParaRPr>
          </a:p>
        </p:txBody>
      </p:sp>
      <p:pic>
        <p:nvPicPr>
          <p:cNvPr id="4" name="Picture 3" descr="Nalgene™ Lab Notebooks with PolyPaper™ Pages">
            <a:extLst>
              <a:ext uri="{FF2B5EF4-FFF2-40B4-BE49-F238E27FC236}">
                <a16:creationId xmlns:a16="http://schemas.microsoft.com/office/drawing/2014/main" id="{BFDFEAE3-C764-17A6-BF5B-396A706AF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2" r="14272"/>
          <a:stretch/>
        </p:blipFill>
        <p:spPr bwMode="auto">
          <a:xfrm>
            <a:off x="600671" y="1444896"/>
            <a:ext cx="3181611" cy="462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Unified ELN workspace">
            <a:extLst>
              <a:ext uri="{FF2B5EF4-FFF2-40B4-BE49-F238E27FC236}">
                <a16:creationId xmlns:a16="http://schemas.microsoft.com/office/drawing/2014/main" id="{2F904A11-F2BF-16DA-1144-B2A725814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4569" y="1967435"/>
            <a:ext cx="6837289" cy="4277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B5B122-888B-C139-5BFA-C449E65DF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1663" y="4356511"/>
            <a:ext cx="3008101" cy="225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7218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algene™ Lab Notebooks with PolyPaper™ Pages">
            <a:extLst>
              <a:ext uri="{FF2B5EF4-FFF2-40B4-BE49-F238E27FC236}">
                <a16:creationId xmlns:a16="http://schemas.microsoft.com/office/drawing/2014/main" id="{524F2D3F-FA76-B967-3ADA-C5A8FFBCFB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2" r="14272"/>
          <a:stretch/>
        </p:blipFill>
        <p:spPr bwMode="auto">
          <a:xfrm>
            <a:off x="3164555" y="431859"/>
            <a:ext cx="1584342" cy="2305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28D9C8-08B6-D08F-8852-E5FA029C0B60}"/>
              </a:ext>
            </a:extLst>
          </p:cNvPr>
          <p:cNvSpPr txBox="1"/>
          <p:nvPr/>
        </p:nvSpPr>
        <p:spPr>
          <a:xfrm>
            <a:off x="575171" y="3130419"/>
            <a:ext cx="518306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>
                <a:solidFill>
                  <a:srgbClr val="4472C4"/>
                </a:solidFill>
                <a:cs typeface="Arial"/>
              </a:rPr>
              <a:t>does not require internet​</a:t>
            </a:r>
            <a:endParaRPr lang="en-US">
              <a:solidFill>
                <a:srgbClr val="4472C4"/>
              </a:solidFill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>
                <a:solidFill>
                  <a:srgbClr val="4472C4"/>
                </a:solidFill>
                <a:cs typeface="Arial"/>
              </a:rPr>
              <a:t>directly draw on your records</a:t>
            </a:r>
            <a:r>
              <a:rPr lang="en-GB">
                <a:solidFill>
                  <a:srgbClr val="4472C4"/>
                </a:solidFill>
                <a:cs typeface="Arial"/>
              </a:rPr>
              <a:t>​</a:t>
            </a:r>
          </a:p>
        </p:txBody>
      </p:sp>
      <p:pic>
        <p:nvPicPr>
          <p:cNvPr id="10" name="Picture 9" descr="Unified ELN workspace">
            <a:extLst>
              <a:ext uri="{FF2B5EF4-FFF2-40B4-BE49-F238E27FC236}">
                <a16:creationId xmlns:a16="http://schemas.microsoft.com/office/drawing/2014/main" id="{1BC3A19D-8280-60C1-FF61-7F19C092F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294" y="382910"/>
            <a:ext cx="3853383" cy="2404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A16712-6F2F-14FC-48BF-DB06AA5C5C83}"/>
              </a:ext>
            </a:extLst>
          </p:cNvPr>
          <p:cNvSpPr txBox="1"/>
          <p:nvPr/>
        </p:nvSpPr>
        <p:spPr>
          <a:xfrm>
            <a:off x="6186431" y="2974856"/>
            <a:ext cx="5273558" cy="258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>
                <a:solidFill>
                  <a:srgbClr val="4472C4"/>
                </a:solidFill>
                <a:cs typeface="Arial"/>
              </a:rPr>
              <a:t>Your data is organised and searchable</a:t>
            </a:r>
            <a:r>
              <a:rPr lang="en-US">
                <a:solidFill>
                  <a:srgbClr val="4472C4"/>
                </a:solidFill>
                <a:cs typeface="Arial"/>
              </a:rPr>
              <a:t>​</a:t>
            </a:r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>
                <a:solidFill>
                  <a:srgbClr val="4472C4"/>
                </a:solidFill>
                <a:cs typeface="Arial"/>
              </a:rPr>
              <a:t>Allows off-site archiving</a:t>
            </a:r>
            <a:r>
              <a:rPr lang="en-US">
                <a:solidFill>
                  <a:srgbClr val="4472C4"/>
                </a:solidFill>
                <a:cs typeface="Arial"/>
              </a:rPr>
              <a:t>​</a:t>
            </a:r>
          </a:p>
          <a:p>
            <a:pPr marL="285750" indent="-285750">
              <a:buFont typeface="Arial"/>
              <a:buChar char="•"/>
            </a:pPr>
            <a:r>
              <a:rPr lang="en-GB">
                <a:solidFill>
                  <a:srgbClr val="4472C4"/>
                </a:solidFill>
                <a:cs typeface="Arial"/>
              </a:rPr>
              <a:t>You can have templates (e.g.: protocols / assay / entries )</a:t>
            </a:r>
            <a:r>
              <a:rPr lang="en-US">
                <a:solidFill>
                  <a:srgbClr val="4472C4"/>
                </a:solidFill>
                <a:cs typeface="Arial"/>
              </a:rPr>
              <a:t>​ - </a:t>
            </a:r>
            <a:r>
              <a:rPr lang="en-GB">
                <a:solidFill>
                  <a:srgbClr val="4472C4"/>
                </a:solidFill>
                <a:ea typeface="+mn-lt"/>
                <a:cs typeface="+mn-lt"/>
              </a:rPr>
              <a:t>Easy to copy data entries</a:t>
            </a:r>
          </a:p>
          <a:p>
            <a:pPr marL="285750" indent="-285750">
              <a:buFont typeface="Arial"/>
              <a:buChar char="•"/>
            </a:pPr>
            <a:r>
              <a:rPr lang="en-GB">
                <a:solidFill>
                  <a:srgbClr val="4472C4"/>
                </a:solidFill>
                <a:cs typeface="Arial"/>
              </a:rPr>
              <a:t>Can be shared instantly ; global access within a group</a:t>
            </a:r>
            <a:r>
              <a:rPr lang="en-US">
                <a:solidFill>
                  <a:srgbClr val="4472C4"/>
                </a:solidFill>
                <a:cs typeface="Arial"/>
              </a:rPr>
              <a:t>​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4472C4"/>
                </a:solidFill>
                <a:cs typeface="Arial"/>
              </a:rPr>
              <a:t>Doesn’t take up physical space (no record rooms/folders)​</a:t>
            </a:r>
          </a:p>
          <a:p>
            <a:pPr marL="285750" indent="-285750">
              <a:buFont typeface="Arial"/>
              <a:buChar char="•"/>
            </a:pPr>
            <a:r>
              <a:rPr lang="en-GB">
                <a:solidFill>
                  <a:srgbClr val="4472C4"/>
                </a:solidFill>
                <a:cs typeface="Arial"/>
              </a:rPr>
              <a:t>Regular backups</a:t>
            </a:r>
            <a:r>
              <a:rPr lang="en-US">
                <a:solidFill>
                  <a:srgbClr val="4472C4"/>
                </a:solidFill>
                <a:cs typeface="Arial"/>
              </a:rPr>
              <a:t>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34B89D-9017-26F4-5403-B29BA4BD90F0}"/>
              </a:ext>
            </a:extLst>
          </p:cNvPr>
          <p:cNvSpPr txBox="1"/>
          <p:nvPr/>
        </p:nvSpPr>
        <p:spPr>
          <a:xfrm>
            <a:off x="6196077" y="5751068"/>
            <a:ext cx="526509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4472C4"/>
                </a:solidFill>
                <a:cs typeface="Arial"/>
              </a:rPr>
              <a:t>Requires internet access​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4472C4"/>
                </a:solidFill>
                <a:cs typeface="Arial"/>
              </a:rPr>
              <a:t>Better if you have a gadget such as a tablet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0E7AE8-320D-50DB-D06B-157C4F5DC332}"/>
              </a:ext>
            </a:extLst>
          </p:cNvPr>
          <p:cNvSpPr txBox="1"/>
          <p:nvPr/>
        </p:nvSpPr>
        <p:spPr>
          <a:xfrm>
            <a:off x="1805298" y="3429000"/>
            <a:ext cx="180975" cy="3619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74B3C5-5FA6-C276-9E05-D0B2CAC542A9}"/>
              </a:ext>
            </a:extLst>
          </p:cNvPr>
          <p:cNvSpPr txBox="1"/>
          <p:nvPr/>
        </p:nvSpPr>
        <p:spPr>
          <a:xfrm>
            <a:off x="573279" y="3899019"/>
            <a:ext cx="5180264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lvl="0" indent="-285750" rtl="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4472C4"/>
                </a:solidFill>
                <a:latin typeface="Calibri"/>
                <a:ea typeface="Arial"/>
                <a:cs typeface="Arial"/>
              </a:rPr>
              <a:t>​</a:t>
            </a:r>
            <a:r>
              <a:rPr lang="en-US">
                <a:solidFill>
                  <a:srgbClr val="4472C4"/>
                </a:solidFill>
                <a:latin typeface="Calibri"/>
                <a:ea typeface="Arial"/>
                <a:cs typeface="Arial"/>
              </a:rPr>
              <a:t>Can be lost or damaged​</a:t>
            </a:r>
            <a:endParaRPr lang="en-US">
              <a:solidFill>
                <a:srgbClr val="4472C4"/>
              </a:solidFill>
              <a:latin typeface="Calibri"/>
              <a:ea typeface="Arial"/>
              <a:cs typeface="Calibri" panose="020F0502020204030204"/>
            </a:endParaRPr>
          </a:p>
          <a:p>
            <a:pPr marL="285750" lvl="0" indent="-285750" rtl="0">
              <a:buFont typeface="Arial"/>
              <a:buChar char="•"/>
            </a:pPr>
            <a:r>
              <a:rPr lang="en-US">
                <a:solidFill>
                  <a:srgbClr val="4472C4"/>
                </a:solidFill>
                <a:latin typeface="Calibri"/>
                <a:ea typeface="Arial"/>
                <a:cs typeface="Arial"/>
              </a:rPr>
              <a:t>Handwriting not always intelligible ​</a:t>
            </a:r>
          </a:p>
          <a:p>
            <a:pPr marL="285750" lvl="0" indent="-285750" rtl="0">
              <a:buFont typeface="Arial"/>
              <a:buChar char="•"/>
            </a:pPr>
            <a:r>
              <a:rPr lang="en-US">
                <a:solidFill>
                  <a:srgbClr val="4472C4"/>
                </a:solidFill>
                <a:latin typeface="Calibri"/>
                <a:ea typeface="Arial"/>
                <a:cs typeface="Arial"/>
              </a:rPr>
              <a:t>Hard to edit and share​</a:t>
            </a:r>
          </a:p>
          <a:p>
            <a:pPr marL="285750" lvl="0" indent="-285750" rtl="0">
              <a:buFont typeface="Arial"/>
              <a:buChar char="•"/>
            </a:pPr>
            <a:r>
              <a:rPr lang="en-US">
                <a:solidFill>
                  <a:srgbClr val="4472C4"/>
                </a:solidFill>
                <a:latin typeface="Calibri"/>
                <a:ea typeface="Arial"/>
                <a:cs typeface="Arial"/>
              </a:rPr>
              <a:t>Hard to reuse information​</a:t>
            </a:r>
          </a:p>
          <a:p>
            <a:pPr marL="285750" lvl="0" indent="-285750" rtl="0">
              <a:buFont typeface="Arial"/>
              <a:buChar char="•"/>
            </a:pPr>
            <a:r>
              <a:rPr lang="en-US">
                <a:solidFill>
                  <a:srgbClr val="4472C4"/>
                </a:solidFill>
                <a:latin typeface="Calibri"/>
                <a:ea typeface="Arial"/>
                <a:cs typeface="Arial"/>
              </a:rPr>
              <a:t>Not findable/ accessible</a:t>
            </a:r>
            <a:endParaRPr lang="en-US">
              <a:solidFill>
                <a:srgbClr val="4472C4"/>
              </a:solidFill>
              <a:cs typeface="Calibri" panose="020F0502020204030204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1A27F6-E4A4-391F-0F43-D7C942678BAE}"/>
              </a:ext>
            </a:extLst>
          </p:cNvPr>
          <p:cNvSpPr txBox="1"/>
          <p:nvPr/>
        </p:nvSpPr>
        <p:spPr>
          <a:xfrm>
            <a:off x="4910270" y="3243841"/>
            <a:ext cx="16978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rgbClr val="000000"/>
                </a:solidFill>
                <a:cs typeface="Calibri"/>
              </a:rPr>
              <a:t>Pros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FAEE50-50CB-7D91-B386-982EDFC5F638}"/>
              </a:ext>
            </a:extLst>
          </p:cNvPr>
          <p:cNvSpPr txBox="1"/>
          <p:nvPr/>
        </p:nvSpPr>
        <p:spPr>
          <a:xfrm>
            <a:off x="4910269" y="4589803"/>
            <a:ext cx="16978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Cons</a:t>
            </a:r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DE208C-5B8F-74B1-6A16-83D1B062242F}"/>
              </a:ext>
            </a:extLst>
          </p:cNvPr>
          <p:cNvSpPr txBox="1"/>
          <p:nvPr/>
        </p:nvSpPr>
        <p:spPr>
          <a:xfrm>
            <a:off x="10496588" y="4912644"/>
            <a:ext cx="16978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Pros</a:t>
            </a: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436809-1DB7-8E2E-1084-DAA107C76D1C}"/>
              </a:ext>
            </a:extLst>
          </p:cNvPr>
          <p:cNvSpPr txBox="1"/>
          <p:nvPr/>
        </p:nvSpPr>
        <p:spPr>
          <a:xfrm>
            <a:off x="10695015" y="5817814"/>
            <a:ext cx="16978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Cons</a:t>
            </a:r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A8BCDD7-E883-D79C-BD1A-6399EB888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524" y="1311690"/>
            <a:ext cx="3075517" cy="1325563"/>
          </a:xfrm>
        </p:spPr>
        <p:txBody>
          <a:bodyPr/>
          <a:lstStyle/>
          <a:p>
            <a:r>
              <a:rPr lang="pl-PL">
                <a:solidFill>
                  <a:srgbClr val="0070C0"/>
                </a:solidFill>
              </a:rPr>
              <a:t>Paper </a:t>
            </a:r>
            <a:endParaRPr lang="en-GB">
              <a:solidFill>
                <a:srgbClr val="0070C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A8704E-309D-3A8D-81F5-C057D3A66D4F}"/>
              </a:ext>
            </a:extLst>
          </p:cNvPr>
          <p:cNvSpPr txBox="1"/>
          <p:nvPr/>
        </p:nvSpPr>
        <p:spPr>
          <a:xfrm>
            <a:off x="6188164" y="1585898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>
                <a:solidFill>
                  <a:srgbClr val="0070C0"/>
                </a:solidFill>
                <a:latin typeface="Calibri Light"/>
              </a:rPr>
              <a:t>ELN</a:t>
            </a:r>
            <a:endParaRPr lang="en-US" sz="4400"/>
          </a:p>
        </p:txBody>
      </p:sp>
    </p:spTree>
    <p:extLst>
      <p:ext uri="{BB962C8B-B14F-4D97-AF65-F5344CB8AC3E}">
        <p14:creationId xmlns:p14="http://schemas.microsoft.com/office/powerpoint/2010/main" val="2627892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BD6E26D-1ABC-45D4-867F-F59C0786DF60}"/>
              </a:ext>
            </a:extLst>
          </p:cNvPr>
          <p:cNvSpPr txBox="1"/>
          <p:nvPr/>
        </p:nvSpPr>
        <p:spPr>
          <a:xfrm>
            <a:off x="191199" y="758109"/>
            <a:ext cx="114969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b="0" i="0">
                <a:solidFill>
                  <a:srgbClr val="0070C0"/>
                </a:solidFill>
                <a:effectLst/>
              </a:rPr>
              <a:t>Both protocols and laboratory records need to be detailed and kept accurate and complete. </a:t>
            </a:r>
            <a:endParaRPr lang="en-GB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723E09-B784-4F9D-BB8C-896749C1E16E}"/>
              </a:ext>
            </a:extLst>
          </p:cNvPr>
          <p:cNvSpPr txBox="1"/>
          <p:nvPr/>
        </p:nvSpPr>
        <p:spPr>
          <a:xfrm>
            <a:off x="191199" y="284955"/>
            <a:ext cx="113688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>
                <a:solidFill>
                  <a:srgbClr val="0070C0"/>
                </a:solidFill>
              </a:rPr>
              <a:t>Good Lab Records</a:t>
            </a:r>
            <a:endParaRPr lang="en-GB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43CFB2-662B-4130-85EE-E3570D4B9462}"/>
              </a:ext>
            </a:extLst>
          </p:cNvPr>
          <p:cNvSpPr txBox="1"/>
          <p:nvPr/>
        </p:nvSpPr>
        <p:spPr>
          <a:xfrm>
            <a:off x="7200549" y="2599480"/>
            <a:ext cx="47453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>
                <a:solidFill>
                  <a:srgbClr val="0070C0"/>
                </a:solidFill>
              </a:rPr>
              <a:t>Protocols</a:t>
            </a:r>
          </a:p>
          <a:p>
            <a:endParaRPr lang="en-GB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who created the protocol if not you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complete and detailed instructions describing why and how to do an experiment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what special materials and instruments are being used and where they were obtained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health and safety advice and how to dispose of waste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allow repetition of your procedures and studies by yourself and others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8B2049-547C-4419-A9C2-37980683E356}"/>
              </a:ext>
            </a:extLst>
          </p:cNvPr>
          <p:cNvSpPr txBox="1"/>
          <p:nvPr/>
        </p:nvSpPr>
        <p:spPr>
          <a:xfrm>
            <a:off x="118494" y="2599480"/>
            <a:ext cx="728898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>
                <a:solidFill>
                  <a:srgbClr val="0070C0"/>
                </a:solidFill>
              </a:rPr>
              <a:t>Laboratory Notebooks</a:t>
            </a:r>
          </a:p>
          <a:p>
            <a:endParaRPr lang="en-GB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contain all relevant details (what,</a:t>
            </a:r>
            <a:r>
              <a:rPr lang="pl-PL">
                <a:solidFill>
                  <a:srgbClr val="0070C0"/>
                </a:solidFill>
              </a:rPr>
              <a:t> who,</a:t>
            </a:r>
            <a:r>
              <a:rPr lang="en-GB">
                <a:solidFill>
                  <a:srgbClr val="0070C0"/>
                </a:solidFill>
              </a:rPr>
              <a:t> when why and how)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which project(s) is the record part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information on lot/batch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what happened and what did not happen (data, including images)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how you processed and analysed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your interpretation (and the interpretations of others if important) and next steps in the project based on these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should be well organised for ease of navigation (indexed, labelled, catalogued)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accurate and complete: include all original data and important study details (metadata).</a:t>
            </a:r>
          </a:p>
        </p:txBody>
      </p:sp>
    </p:spTree>
    <p:extLst>
      <p:ext uri="{BB962C8B-B14F-4D97-AF65-F5344CB8AC3E}">
        <p14:creationId xmlns:p14="http://schemas.microsoft.com/office/powerpoint/2010/main" val="367063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Example of good record keeping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1964787"/>
            <a:ext cx="58664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>
                <a:solidFill>
                  <a:srgbClr val="0070C0"/>
                </a:solidFill>
              </a:rPr>
              <a:t>https://benchling.com/s/etr-0FdV1H0rpWeHk4H72NOg/edit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7213" y="2745433"/>
            <a:ext cx="525740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Aims of the experiment</a:t>
            </a:r>
          </a:p>
          <a:p>
            <a:r>
              <a:rPr lang="en-GB">
                <a:solidFill>
                  <a:srgbClr val="0070C0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Samples are described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Protocols are written down and referenced</a:t>
            </a:r>
          </a:p>
          <a:p>
            <a:r>
              <a:rPr lang="en-GB">
                <a:solidFill>
                  <a:srgbClr val="0070C0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Result figures and description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What worked and what did not; potential solutions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Final conclusions</a:t>
            </a:r>
          </a:p>
          <a:p>
            <a:endParaRPr lang="en-GB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rgbClr val="0070C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168" y="1964787"/>
            <a:ext cx="1803156" cy="38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739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E99B1FE-C681-42B0-9EFD-BAA3BFDAF330}"/>
              </a:ext>
            </a:extLst>
          </p:cNvPr>
          <p:cNvSpPr txBox="1"/>
          <p:nvPr/>
        </p:nvSpPr>
        <p:spPr>
          <a:xfrm>
            <a:off x="507048" y="1369096"/>
            <a:ext cx="2972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err="1">
                <a:solidFill>
                  <a:srgbClr val="0070C0"/>
                </a:solidFill>
              </a:rPr>
              <a:t>WikiBench</a:t>
            </a:r>
            <a:r>
              <a:rPr lang="en-GB" sz="2400" b="1">
                <a:solidFill>
                  <a:srgbClr val="0070C0"/>
                </a:solidFill>
              </a:rPr>
              <a:t> (UoE Wiki)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2DF5085-0C44-4516-9B9D-768624F9F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048" y="310667"/>
            <a:ext cx="8229600" cy="852704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rgbClr val="0070C0"/>
                </a:solidFill>
              </a:rPr>
              <a:t>Which ELNs are used in SBS?</a:t>
            </a:r>
            <a:endParaRPr lang="pl-PL" sz="3600">
              <a:solidFill>
                <a:srgbClr val="0070C0"/>
              </a:solidFill>
              <a:cs typeface="Calibri Light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41DF8A6-73F5-43E6-88FE-9B104E68E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811" y="2508386"/>
            <a:ext cx="3733800" cy="119481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32" y="1944799"/>
            <a:ext cx="4450796" cy="425998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4022" y="1530235"/>
            <a:ext cx="3933378" cy="829127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9110" y="3957264"/>
            <a:ext cx="3483201" cy="64786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3811" y="5016581"/>
            <a:ext cx="3506417" cy="151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4235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 txBox="1">
            <a:spLocks/>
          </p:cNvSpPr>
          <p:nvPr/>
        </p:nvSpPr>
        <p:spPr bwMode="auto">
          <a:xfrm>
            <a:off x="3604261" y="193664"/>
            <a:ext cx="6097088" cy="607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GB" sz="28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RDM </a:t>
            </a:r>
            <a:r>
              <a:rPr lang="pl-PL" sz="28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part of </a:t>
            </a:r>
            <a:r>
              <a:rPr lang="en-GB" sz="28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pl-PL" sz="28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  <a:endParaRPr lang="en-GB" sz="2800" ker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Title 1"/>
          <p:cNvSpPr>
            <a:spLocks noGrp="1"/>
          </p:cNvSpPr>
          <p:nvPr>
            <p:ph type="title"/>
          </p:nvPr>
        </p:nvSpPr>
        <p:spPr>
          <a:xfrm>
            <a:off x="535857" y="318185"/>
            <a:ext cx="8319247" cy="1220256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0070C0"/>
                </a:solidFill>
              </a:rPr>
              <a:t>How do I choose one?</a:t>
            </a:r>
            <a:endParaRPr lang="en-GB" sz="4000">
              <a:solidFill>
                <a:srgbClr val="0070C0"/>
              </a:solidFill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2A5A70-A6D8-4364-9AC6-173B7BE1B7C0}"/>
              </a:ext>
            </a:extLst>
          </p:cNvPr>
          <p:cNvSpPr txBox="1"/>
          <p:nvPr/>
        </p:nvSpPr>
        <p:spPr>
          <a:xfrm>
            <a:off x="8498542" y="6499412"/>
            <a:ext cx="21694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rgbClr val="0070C0"/>
                </a:solidFill>
              </a:rPr>
              <a:t>bio_rdm@ed.ac.uk</a:t>
            </a:r>
            <a:r>
              <a:rPr lang="en-US">
                <a:solidFill>
                  <a:srgbClr val="0070C0"/>
                </a:solidFill>
                <a:cs typeface="Calibri"/>
              </a:rPr>
              <a:t>​</a:t>
            </a:r>
            <a:endParaRPr lang="en-US">
              <a:solidFill>
                <a:srgbClr val="0070C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3C9E9B-1D7C-490A-AA93-E32C504ABB55}"/>
              </a:ext>
            </a:extLst>
          </p:cNvPr>
          <p:cNvSpPr txBox="1"/>
          <p:nvPr/>
        </p:nvSpPr>
        <p:spPr>
          <a:xfrm>
            <a:off x="3933483" y="2256797"/>
            <a:ext cx="339212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0070C0"/>
                </a:solidFill>
              </a:rPr>
              <a:t>Does my group already use one?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BFE4DE-A282-4799-B170-EB0FB1B1AB7B}"/>
              </a:ext>
            </a:extLst>
          </p:cNvPr>
          <p:cNvSpPr txBox="1"/>
          <p:nvPr/>
        </p:nvSpPr>
        <p:spPr>
          <a:xfrm>
            <a:off x="3171481" y="3660051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0070C0"/>
                </a:solidFill>
              </a:rPr>
              <a:t>Use that one!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ACD634A-27C7-4850-8CAE-95825F63F099}"/>
              </a:ext>
            </a:extLst>
          </p:cNvPr>
          <p:cNvSpPr/>
          <p:nvPr/>
        </p:nvSpPr>
        <p:spPr>
          <a:xfrm rot="1246448">
            <a:off x="3717171" y="2835063"/>
            <a:ext cx="432620" cy="6160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70C0"/>
              </a:solidFill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B9D760E7-2458-40D2-89BD-616FE7DA0670}"/>
              </a:ext>
            </a:extLst>
          </p:cNvPr>
          <p:cNvSpPr/>
          <p:nvPr/>
        </p:nvSpPr>
        <p:spPr>
          <a:xfrm>
            <a:off x="6440131" y="2778367"/>
            <a:ext cx="484340" cy="7294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EE00EF-2789-42ED-B92B-BC4FDB5BD5A9}"/>
              </a:ext>
            </a:extLst>
          </p:cNvPr>
          <p:cNvSpPr txBox="1"/>
          <p:nvPr/>
        </p:nvSpPr>
        <p:spPr>
          <a:xfrm>
            <a:off x="3206469" y="2778367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rgbClr val="0070C0"/>
                </a:solidFill>
              </a:rPr>
              <a:t>Yes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16023F-8B39-48EB-BF1D-8E2507310345}"/>
              </a:ext>
            </a:extLst>
          </p:cNvPr>
          <p:cNvSpPr txBox="1"/>
          <p:nvPr/>
        </p:nvSpPr>
        <p:spPr>
          <a:xfrm>
            <a:off x="6924471" y="279795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rgbClr val="0070C0"/>
                </a:solidFill>
              </a:rPr>
              <a:t>No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E8D4B0-C64D-44A1-BA58-13CD5484A7B1}"/>
              </a:ext>
            </a:extLst>
          </p:cNvPr>
          <p:cNvSpPr txBox="1"/>
          <p:nvPr/>
        </p:nvSpPr>
        <p:spPr>
          <a:xfrm>
            <a:off x="5765532" y="3660051"/>
            <a:ext cx="3732432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0070C0"/>
                </a:solidFill>
              </a:rPr>
              <a:t>Things to take into account: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Traceable? (data cannot be deleted and are time stamped)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Where are the servers located?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Can the data be downloaded?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70C0"/>
                </a:solidFill>
              </a:rPr>
              <a:t>What happens to the data when someone leaves the group?</a:t>
            </a:r>
          </a:p>
        </p:txBody>
      </p:sp>
    </p:spTree>
    <p:extLst>
      <p:ext uri="{BB962C8B-B14F-4D97-AF65-F5344CB8AC3E}">
        <p14:creationId xmlns:p14="http://schemas.microsoft.com/office/powerpoint/2010/main" val="11101942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nchling More than Doubles Customer Base for the Second Consecutive Year">
            <a:extLst>
              <a:ext uri="{FF2B5EF4-FFF2-40B4-BE49-F238E27FC236}">
                <a16:creationId xmlns:a16="http://schemas.microsoft.com/office/drawing/2014/main" id="{70925EFD-C09C-402F-AF10-600729723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5557" y="4601391"/>
            <a:ext cx="2477730" cy="1302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Title 1"/>
          <p:cNvSpPr>
            <a:spLocks noGrp="1"/>
          </p:cNvSpPr>
          <p:nvPr>
            <p:ph type="title"/>
          </p:nvPr>
        </p:nvSpPr>
        <p:spPr>
          <a:xfrm>
            <a:off x="380323" y="391119"/>
            <a:ext cx="8229600" cy="852704"/>
          </a:xfrm>
        </p:spPr>
        <p:txBody>
          <a:bodyPr>
            <a:normAutofit/>
          </a:bodyPr>
          <a:lstStyle/>
          <a:p>
            <a:pPr algn="ctr"/>
            <a:r>
              <a:rPr lang="en-GB" sz="4000">
                <a:solidFill>
                  <a:srgbClr val="0070C0"/>
                </a:solidFill>
              </a:rPr>
              <a:t>ELNs Resources from BioRDM</a:t>
            </a:r>
            <a:endParaRPr lang="en-GB" sz="4000">
              <a:solidFill>
                <a:srgbClr val="0070C0"/>
              </a:solidFill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9E667A-6FD6-48D8-8AD6-F99570F6DFC5}"/>
              </a:ext>
            </a:extLst>
          </p:cNvPr>
          <p:cNvSpPr txBox="1"/>
          <p:nvPr/>
        </p:nvSpPr>
        <p:spPr>
          <a:xfrm>
            <a:off x="8498542" y="6499412"/>
            <a:ext cx="21694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rgbClr val="0070C0"/>
                </a:solidFill>
              </a:rPr>
              <a:t>bio_rdm@ed.ac.uk</a:t>
            </a:r>
            <a:r>
              <a:rPr lang="en-US">
                <a:solidFill>
                  <a:srgbClr val="0070C0"/>
                </a:solidFill>
                <a:cs typeface="Calibri"/>
              </a:rPr>
              <a:t>​</a:t>
            </a:r>
            <a:endParaRPr lang="en-US">
              <a:solidFill>
                <a:srgbClr val="0070C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8B4842-B51B-4C38-8FD1-3E16962053E2}"/>
              </a:ext>
            </a:extLst>
          </p:cNvPr>
          <p:cNvSpPr txBox="1"/>
          <p:nvPr/>
        </p:nvSpPr>
        <p:spPr>
          <a:xfrm>
            <a:off x="2625213" y="4275577"/>
            <a:ext cx="7585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70C0"/>
                </a:solidFill>
                <a:hlinkClick r:id="rId4"/>
              </a:rPr>
              <a:t>https://www.wiki.ed.ac.uk/display/RDMS/Benchling+tutorial+and+resources</a:t>
            </a:r>
            <a:r>
              <a:rPr lang="en-GB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0023F2-0AF1-421D-A1FE-63124E74381E}"/>
              </a:ext>
            </a:extLst>
          </p:cNvPr>
          <p:cNvSpPr txBox="1"/>
          <p:nvPr/>
        </p:nvSpPr>
        <p:spPr>
          <a:xfrm>
            <a:off x="2767776" y="2217515"/>
            <a:ext cx="7851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70C0"/>
                </a:solidFill>
                <a:hlinkClick r:id="rId5"/>
              </a:rPr>
              <a:t>https://www.wiki.ed.ac.uk/x/f0SkGw</a:t>
            </a:r>
            <a:r>
              <a:rPr lang="pl-PL">
                <a:solidFill>
                  <a:srgbClr val="0070C0"/>
                </a:solidFill>
              </a:rPr>
              <a:t> </a:t>
            </a:r>
            <a:endParaRPr lang="en-GB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85E417-D3D6-49FB-8B2A-639937D2DD33}"/>
              </a:ext>
            </a:extLst>
          </p:cNvPr>
          <p:cNvSpPr txBox="1"/>
          <p:nvPr/>
        </p:nvSpPr>
        <p:spPr>
          <a:xfrm>
            <a:off x="1981199" y="3740790"/>
            <a:ext cx="3162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rgbClr val="0070C0"/>
                </a:solidFill>
              </a:rPr>
              <a:t>Hands-on tutorial on Benchling: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D3BC35EB-7A92-4A51-978D-11CF40447A3C}"/>
              </a:ext>
            </a:extLst>
          </p:cNvPr>
          <p:cNvSpPr/>
          <p:nvPr/>
        </p:nvSpPr>
        <p:spPr>
          <a:xfrm rot="13951887">
            <a:off x="2266331" y="2713704"/>
            <a:ext cx="427704" cy="50144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70C0"/>
              </a:solidFill>
            </a:endParaRP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62E3AF04-104A-4EA7-AADE-93EE6EF576C2}"/>
              </a:ext>
            </a:extLst>
          </p:cNvPr>
          <p:cNvSpPr/>
          <p:nvPr/>
        </p:nvSpPr>
        <p:spPr>
          <a:xfrm rot="18206047">
            <a:off x="2226864" y="1815232"/>
            <a:ext cx="427704" cy="50144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70C0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9F83737-C9A4-42E3-B113-DE63239EBC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9433054" y="1749347"/>
            <a:ext cx="516739" cy="138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24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Ed_DaSH">
            <a:extLst>
              <a:ext uri="{FF2B5EF4-FFF2-40B4-BE49-F238E27FC236}">
                <a16:creationId xmlns:a16="http://schemas.microsoft.com/office/drawing/2014/main" id="{9D1BBF7C-A031-41E6-BB30-3FB40874A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238676" y="2663036"/>
            <a:ext cx="58109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6000">
                <a:solidFill>
                  <a:srgbClr val="0070C0"/>
                </a:solidFill>
              </a:rPr>
              <a:t>Working with files</a:t>
            </a:r>
            <a:endParaRPr lang="en-GB" sz="60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8471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90627F8-4A14-1643-A887-04CD18B4FF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0" t="5206" r="12285" b="9124"/>
          <a:stretch/>
        </p:blipFill>
        <p:spPr>
          <a:xfrm>
            <a:off x="2343002" y="1147676"/>
            <a:ext cx="7582046" cy="48555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438164-4DB1-4C47-B854-138D904993BB}"/>
              </a:ext>
            </a:extLst>
          </p:cNvPr>
          <p:cNvSpPr txBox="1"/>
          <p:nvPr/>
        </p:nvSpPr>
        <p:spPr>
          <a:xfrm>
            <a:off x="187279" y="0"/>
            <a:ext cx="47674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>
                <a:solidFill>
                  <a:srgbClr val="0070C0"/>
                </a:solidFill>
              </a:rPr>
              <a:t>Project organization</a:t>
            </a:r>
            <a:endParaRPr lang="en-GB" sz="4000">
              <a:solidFill>
                <a:srgbClr val="0070C0"/>
              </a:solidFill>
            </a:endParaRPr>
          </a:p>
        </p:txBody>
      </p:sp>
      <p:pic>
        <p:nvPicPr>
          <p:cNvPr id="5122" name="Picture 2" descr="Ed_DaSH">
            <a:extLst>
              <a:ext uri="{FF2B5EF4-FFF2-40B4-BE49-F238E27FC236}">
                <a16:creationId xmlns:a16="http://schemas.microsoft.com/office/drawing/2014/main" id="{9D1BBF7C-A031-41E6-BB30-3FB40874A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46CE134-0A16-344C-9733-9C37179972B0}"/>
              </a:ext>
            </a:extLst>
          </p:cNvPr>
          <p:cNvSpPr/>
          <p:nvPr/>
        </p:nvSpPr>
        <p:spPr>
          <a:xfrm>
            <a:off x="7344304" y="6317597"/>
            <a:ext cx="3476366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i="1">
                <a:solidFill>
                  <a:srgbClr val="0070C0"/>
                </a:solidFill>
              </a:rPr>
              <a:t>Figure credits: Andrés Romanowski</a:t>
            </a:r>
            <a:endParaRPr lang="en-GB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127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9" y="424873"/>
            <a:ext cx="12112302" cy="643312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074CBAA-282A-D345-B648-FF32D4429FA9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Evolution of Open Science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640076C4-D2E3-D14B-9381-59C5F3C3134C}"/>
              </a:ext>
            </a:extLst>
          </p:cNvPr>
          <p:cNvSpPr/>
          <p:nvPr/>
        </p:nvSpPr>
        <p:spPr>
          <a:xfrm flipH="1">
            <a:off x="0" y="5872163"/>
            <a:ext cx="12192000" cy="985837"/>
          </a:xfrm>
          <a:prstGeom prst="rtTriangle">
            <a:avLst/>
          </a:prstGeom>
          <a:solidFill>
            <a:srgbClr val="EA035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tlCol="0" anchor="ctr"/>
          <a:lstStyle/>
          <a:p>
            <a:pPr algn="r"/>
            <a:r>
              <a:rPr lang="en-US" sz="2800"/>
              <a:t>Level of openness in research</a:t>
            </a:r>
          </a:p>
        </p:txBody>
      </p:sp>
    </p:spTree>
    <p:extLst>
      <p:ext uri="{BB962C8B-B14F-4D97-AF65-F5344CB8AC3E}">
        <p14:creationId xmlns:p14="http://schemas.microsoft.com/office/powerpoint/2010/main" val="24048792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948099" y="1355649"/>
            <a:ext cx="883716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>
                <a:solidFill>
                  <a:srgbClr val="0070C0"/>
                </a:solidFill>
              </a:rPr>
              <a:t>Consistent naming and organization of files in folders has two main goals:</a:t>
            </a:r>
            <a:endParaRPr lang="pl-PL" sz="2800">
              <a:solidFill>
                <a:srgbClr val="0070C0"/>
              </a:solidFill>
            </a:endParaRPr>
          </a:p>
          <a:p>
            <a:endParaRPr lang="en-GB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F</a:t>
            </a:r>
            <a:r>
              <a:rPr lang="en-GB" sz="2800" err="1">
                <a:solidFill>
                  <a:srgbClr val="0070C0"/>
                </a:solidFill>
              </a:rPr>
              <a:t>ind</a:t>
            </a:r>
            <a:r>
              <a:rPr lang="en-GB" sz="2800">
                <a:solidFill>
                  <a:srgbClr val="0070C0"/>
                </a:solidFill>
              </a:rPr>
              <a:t> files</a:t>
            </a:r>
            <a:r>
              <a:rPr lang="pl-PL" sz="2800">
                <a:solidFill>
                  <a:srgbClr val="0070C0"/>
                </a:solidFill>
              </a:rPr>
              <a:t> quickly</a:t>
            </a:r>
            <a:endParaRPr lang="en-GB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Ability to tell the file content without opening 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>
              <a:solidFill>
                <a:srgbClr val="0070C0"/>
              </a:solidFill>
            </a:endParaRPr>
          </a:p>
          <a:p>
            <a:endParaRPr lang="en-GB" sz="2800">
              <a:solidFill>
                <a:srgbClr val="0070C0"/>
              </a:solidFill>
            </a:endParaRPr>
          </a:p>
        </p:txBody>
      </p:sp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2954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948099" y="1355649"/>
            <a:ext cx="9084175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>
                <a:solidFill>
                  <a:srgbClr val="0070C0"/>
                </a:solidFill>
              </a:rPr>
              <a:t>It is important to develop standardized, naming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en-GB" sz="2800">
                <a:solidFill>
                  <a:srgbClr val="0070C0"/>
                </a:solidFill>
              </a:rPr>
              <a:t>convention</a:t>
            </a: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consistent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encoding of experimental factors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meaningful to you and your collaborators</a:t>
            </a: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give you a sense of the content</a:t>
            </a: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easily identify if something is missing</a:t>
            </a:r>
          </a:p>
        </p:txBody>
      </p:sp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67093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847780" y="1379400"/>
            <a:ext cx="9751569" cy="501675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GB" sz="2800" u="sng">
                <a:solidFill>
                  <a:srgbClr val="0070C0"/>
                </a:solidFill>
              </a:rPr>
              <a:t>Do’s:</a:t>
            </a:r>
            <a:endParaRPr lang="pl-PL" sz="2800" u="sng">
              <a:solidFill>
                <a:srgbClr val="0070C0"/>
              </a:solidFill>
            </a:endParaRPr>
          </a:p>
          <a:p>
            <a:pPr algn="just"/>
            <a:endParaRPr lang="en-GB" sz="2800" u="sng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err="1">
                <a:solidFill>
                  <a:srgbClr val="0070C0"/>
                </a:solidFill>
              </a:rPr>
              <a:t>Include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pl-PL" sz="2800" err="1">
                <a:solidFill>
                  <a:srgbClr val="0070C0"/>
                </a:solidFill>
              </a:rPr>
              <a:t>date</a:t>
            </a:r>
            <a:r>
              <a:rPr lang="pl-PL" sz="2800">
                <a:solidFill>
                  <a:srgbClr val="0070C0"/>
                </a:solidFill>
              </a:rPr>
              <a:t> in the </a:t>
            </a:r>
            <a:r>
              <a:rPr lang="pl-PL" sz="2800" err="1">
                <a:solidFill>
                  <a:srgbClr val="0070C0"/>
                </a:solidFill>
              </a:rPr>
              <a:t>name</a:t>
            </a:r>
            <a:r>
              <a:rPr lang="pl-PL" sz="2800">
                <a:solidFill>
                  <a:srgbClr val="0070C0"/>
                </a:solidFill>
              </a:rPr>
              <a:t>.</a:t>
            </a:r>
            <a:r>
              <a:rPr lang="pl-PL" sz="2800"/>
              <a:t/>
            </a:r>
            <a:br>
              <a:rPr lang="pl-PL" sz="2800"/>
            </a:br>
            <a:r>
              <a:rPr lang="pl-PL" sz="2800"/>
              <a:t/>
            </a:r>
            <a:br>
              <a:rPr lang="pl-PL" sz="2800"/>
            </a:br>
            <a:r>
              <a:rPr lang="en-GB" sz="2400">
                <a:solidFill>
                  <a:srgbClr val="0070C0"/>
                </a:solidFill>
              </a:rPr>
              <a:t>Use YYYY-MM-DD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 err="1">
                <a:solidFill>
                  <a:srgbClr val="0070C0"/>
                </a:solidFill>
              </a:rPr>
              <a:t>or</a:t>
            </a:r>
            <a:r>
              <a:rPr lang="pl-PL" sz="2400">
                <a:solidFill>
                  <a:srgbClr val="0070C0"/>
                </a:solidFill>
              </a:rPr>
              <a:t> YYYYMMDD format, </a:t>
            </a:r>
            <a:r>
              <a:rPr lang="pl-PL" sz="2400" err="1">
                <a:solidFill>
                  <a:srgbClr val="0070C0"/>
                </a:solidFill>
              </a:rPr>
              <a:t>eg</a:t>
            </a:r>
            <a:r>
              <a:rPr lang="pl-PL" sz="2400">
                <a:solidFill>
                  <a:srgbClr val="0070C0"/>
                </a:solidFill>
              </a:rPr>
              <a:t>. 20210920</a:t>
            </a:r>
            <a:r>
              <a:rPr lang="pl-PL" sz="2400"/>
              <a:t/>
            </a:r>
            <a:br>
              <a:rPr lang="pl-PL" sz="2400"/>
            </a:br>
            <a:r>
              <a:rPr lang="pl-PL" sz="2400"/>
              <a:t/>
            </a:r>
            <a:br>
              <a:rPr lang="pl-PL" sz="2400"/>
            </a:br>
            <a:r>
              <a:rPr lang="pl-PL" sz="2400" err="1">
                <a:solidFill>
                  <a:srgbClr val="0070C0"/>
                </a:solidFill>
              </a:rPr>
              <a:t>Add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 err="1">
                <a:solidFill>
                  <a:srgbClr val="0070C0"/>
                </a:solidFill>
              </a:rPr>
              <a:t>date</a:t>
            </a:r>
            <a:r>
              <a:rPr lang="pl-PL" sz="2400">
                <a:solidFill>
                  <a:srgbClr val="0070C0"/>
                </a:solidFill>
              </a:rPr>
              <a:t> </a:t>
            </a:r>
            <a:r>
              <a:rPr lang="pl-PL" sz="2400" err="1">
                <a:solidFill>
                  <a:srgbClr val="0070C0"/>
                </a:solidFill>
              </a:rPr>
              <a:t>at</a:t>
            </a:r>
            <a:r>
              <a:rPr lang="en-GB" sz="2400">
                <a:solidFill>
                  <a:srgbClr val="0070C0"/>
                </a:solidFill>
              </a:rPr>
              <a:t> the end of the file UNLESS you organize files chronologically</a:t>
            </a:r>
            <a:endParaRPr lang="en-GB" sz="2800">
              <a:solidFill>
                <a:srgbClr val="0070C0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Include version number (if applicable)</a:t>
            </a:r>
            <a:r>
              <a:rPr lang="pl-PL" sz="2800">
                <a:solidFill>
                  <a:srgbClr val="0070C0"/>
                </a:solidFill>
              </a:rPr>
              <a:t> (</a:t>
            </a:r>
            <a:r>
              <a:rPr lang="pl-PL" sz="2800" err="1">
                <a:solidFill>
                  <a:srgbClr val="0070C0"/>
                </a:solidFill>
              </a:rPr>
              <a:t>orthogonal</a:t>
            </a:r>
            <a:r>
              <a:rPr lang="pl-PL" sz="2800">
                <a:solidFill>
                  <a:srgbClr val="0070C0"/>
                </a:solidFill>
              </a:rPr>
              <a:t> to </a:t>
            </a:r>
            <a:r>
              <a:rPr lang="pl-PL" sz="2800" err="1">
                <a:solidFill>
                  <a:srgbClr val="0070C0"/>
                </a:solidFill>
              </a:rPr>
              <a:t>date</a:t>
            </a:r>
            <a:r>
              <a:rPr lang="pl-PL" sz="2800">
                <a:solidFill>
                  <a:srgbClr val="0070C0"/>
                </a:solidFill>
              </a:rPr>
              <a:t>)</a:t>
            </a:r>
            <a:r>
              <a:rPr lang="pl-PL" sz="2800"/>
              <a:t/>
            </a:r>
            <a:br>
              <a:rPr lang="pl-PL" sz="2800"/>
            </a:br>
            <a:r>
              <a:rPr lang="pl-PL" sz="2800"/>
              <a:t/>
            </a:r>
            <a:br>
              <a:rPr lang="pl-PL" sz="2800"/>
            </a:br>
            <a:r>
              <a:rPr lang="pl-PL" sz="2400">
                <a:solidFill>
                  <a:srgbClr val="0070C0"/>
                </a:solidFill>
              </a:rPr>
              <a:t>U</a:t>
            </a:r>
            <a:r>
              <a:rPr lang="en-GB" sz="2400">
                <a:solidFill>
                  <a:srgbClr val="0070C0"/>
                </a:solidFill>
              </a:rPr>
              <a:t>se leading zeroes (i.e.: v005 instead of v5)</a:t>
            </a:r>
            <a:endParaRPr lang="en-GB" sz="2400">
              <a:solidFill>
                <a:srgbClr val="0070C0"/>
              </a:solidFill>
              <a:cs typeface="Calibri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GB" sz="2800">
              <a:solidFill>
                <a:srgbClr val="0070C0"/>
              </a:solidFill>
            </a:endParaRPr>
          </a:p>
        </p:txBody>
      </p:sp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B0FDD5-5348-354F-A378-7241F2AF057B}"/>
              </a:ext>
            </a:extLst>
          </p:cNvPr>
          <p:cNvSpPr txBox="1"/>
          <p:nvPr/>
        </p:nvSpPr>
        <p:spPr>
          <a:xfrm>
            <a:off x="2003831" y="444110"/>
            <a:ext cx="30235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400">
                <a:solidFill>
                  <a:srgbClr val="0070C0"/>
                </a:solidFill>
              </a:rPr>
              <a:t>Naming files</a:t>
            </a:r>
          </a:p>
        </p:txBody>
      </p:sp>
    </p:spTree>
    <p:extLst>
      <p:ext uri="{BB962C8B-B14F-4D97-AF65-F5344CB8AC3E}">
        <p14:creationId xmlns:p14="http://schemas.microsoft.com/office/powerpoint/2010/main" val="27412609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847780" y="1379400"/>
            <a:ext cx="9751569" cy="56938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GB" sz="2800" u="sng">
                <a:solidFill>
                  <a:srgbClr val="0070C0"/>
                </a:solidFill>
              </a:rPr>
              <a:t>Do’s:</a:t>
            </a:r>
            <a:endParaRPr lang="pl-PL" sz="2800" u="sng">
              <a:solidFill>
                <a:srgbClr val="0070C0"/>
              </a:solidFill>
            </a:endParaRPr>
          </a:p>
          <a:p>
            <a:pPr algn="just"/>
            <a:endParaRPr lang="en-GB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err="1">
                <a:solidFill>
                  <a:srgbClr val="0070C0"/>
                </a:solidFill>
              </a:rPr>
              <a:t>Encode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pl-PL" sz="2800" err="1">
                <a:solidFill>
                  <a:srgbClr val="0070C0"/>
                </a:solidFill>
              </a:rPr>
              <a:t>biological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pl-PL" sz="2800" err="1">
                <a:solidFill>
                  <a:srgbClr val="0070C0"/>
                </a:solidFill>
              </a:rPr>
              <a:t>or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pl-PL" sz="2800" err="1">
                <a:solidFill>
                  <a:srgbClr val="0070C0"/>
                </a:solidFill>
              </a:rPr>
              <a:t>experimental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pl-PL" sz="2800" err="1">
                <a:solidFill>
                  <a:srgbClr val="0070C0"/>
                </a:solidFill>
              </a:rPr>
              <a:t>relevant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pl-PL" sz="2800" err="1">
                <a:solidFill>
                  <a:srgbClr val="0070C0"/>
                </a:solidFill>
              </a:rPr>
              <a:t>information</a:t>
            </a:r>
            <a:r>
              <a:rPr lang="pl-PL" sz="2800">
                <a:solidFill>
                  <a:srgbClr val="0070C0"/>
                </a:solidFill>
              </a:rPr>
              <a:t>, concisely, data </a:t>
            </a:r>
            <a:r>
              <a:rPr lang="pl-PL" sz="2800" err="1">
                <a:solidFill>
                  <a:srgbClr val="0070C0"/>
                </a:solidFill>
              </a:rPr>
              <a:t>category</a:t>
            </a:r>
            <a:r>
              <a:rPr lang="pl-PL" sz="2800">
                <a:solidFill>
                  <a:srgbClr val="0070C0"/>
                </a:solidFill>
              </a:rPr>
              <a:t>, etc. </a:t>
            </a:r>
            <a:r>
              <a:rPr lang="pl-PL" sz="2800"/>
              <a:t/>
            </a:r>
            <a:br>
              <a:rPr lang="pl-PL" sz="2800"/>
            </a:br>
            <a:r>
              <a:rPr lang="pl-PL" sz="2800" err="1">
                <a:solidFill>
                  <a:srgbClr val="0070C0"/>
                </a:solidFill>
              </a:rPr>
              <a:t>Example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pl-PL" sz="2800" err="1">
                <a:solidFill>
                  <a:srgbClr val="0070C0"/>
                </a:solidFill>
              </a:rPr>
              <a:t>information</a:t>
            </a:r>
            <a:r>
              <a:rPr lang="pl-PL" sz="2800">
                <a:solidFill>
                  <a:srgbClr val="0070C0"/>
                </a:solidFill>
              </a:rPr>
              <a:t> to </a:t>
            </a:r>
            <a:r>
              <a:rPr lang="pl-PL" sz="2800" err="1">
                <a:solidFill>
                  <a:srgbClr val="0070C0"/>
                </a:solidFill>
              </a:rPr>
              <a:t>include</a:t>
            </a:r>
            <a:r>
              <a:rPr lang="pl-PL" sz="2800">
                <a:solidFill>
                  <a:srgbClr val="0070C0"/>
                </a:solidFill>
              </a:rPr>
              <a:t>:</a:t>
            </a:r>
            <a:endParaRPr lang="pl-PL" sz="2800">
              <a:solidFill>
                <a:srgbClr val="0070C0"/>
              </a:solidFill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err="1">
                <a:solidFill>
                  <a:srgbClr val="0070C0"/>
                </a:solidFill>
              </a:rPr>
              <a:t>sample</a:t>
            </a:r>
            <a:r>
              <a:rPr lang="pl-PL" sz="2800">
                <a:solidFill>
                  <a:srgbClr val="0070C0"/>
                </a:solidFill>
              </a:rPr>
              <a:t>, </a:t>
            </a:r>
            <a:r>
              <a:rPr lang="pl-PL" sz="2800" err="1">
                <a:solidFill>
                  <a:srgbClr val="0070C0"/>
                </a:solidFill>
              </a:rPr>
              <a:t>site</a:t>
            </a:r>
            <a:r>
              <a:rPr lang="pl-PL" sz="2800">
                <a:solidFill>
                  <a:srgbClr val="0070C0"/>
                </a:solidFill>
              </a:rPr>
              <a:t>, </a:t>
            </a:r>
            <a:r>
              <a:rPr lang="pl-PL" sz="2800" err="1">
                <a:solidFill>
                  <a:srgbClr val="0070C0"/>
                </a:solidFill>
              </a:rPr>
              <a:t>patient</a:t>
            </a:r>
            <a:r>
              <a:rPr lang="pl-PL" sz="2800">
                <a:solidFill>
                  <a:srgbClr val="0070C0"/>
                </a:solidFill>
              </a:rPr>
              <a:t> id</a:t>
            </a:r>
            <a:endParaRPr lang="pl-PL" sz="2800">
              <a:solidFill>
                <a:srgbClr val="0070C0"/>
              </a:solidFill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err="1">
                <a:solidFill>
                  <a:srgbClr val="0070C0"/>
                </a:solidFill>
              </a:rPr>
              <a:t>drug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pl-PL" sz="2800" err="1">
                <a:solidFill>
                  <a:srgbClr val="0070C0"/>
                </a:solidFill>
              </a:rPr>
              <a:t>treatments</a:t>
            </a:r>
            <a:r>
              <a:rPr lang="pl-PL" sz="2800">
                <a:solidFill>
                  <a:srgbClr val="0070C0"/>
                </a:solidFill>
              </a:rPr>
              <a:t>, </a:t>
            </a:r>
            <a:r>
              <a:rPr lang="pl-PL" sz="2800" err="1">
                <a:solidFill>
                  <a:srgbClr val="0070C0"/>
                </a:solidFill>
              </a:rPr>
              <a:t>doses</a:t>
            </a:r>
            <a:r>
              <a:rPr lang="pl-PL" sz="2800">
                <a:solidFill>
                  <a:srgbClr val="0070C0"/>
                </a:solidFill>
              </a:rPr>
              <a:t>, </a:t>
            </a:r>
            <a:r>
              <a:rPr lang="pl-PL" sz="2800" err="1">
                <a:solidFill>
                  <a:srgbClr val="0070C0"/>
                </a:solidFill>
              </a:rPr>
              <a:t>names</a:t>
            </a:r>
            <a:endParaRPr lang="pl-PL" sz="2800" err="1">
              <a:solidFill>
                <a:srgbClr val="0070C0"/>
              </a:solidFill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err="1">
                <a:solidFill>
                  <a:srgbClr val="0070C0"/>
                </a:solidFill>
              </a:rPr>
              <a:t>environmental</a:t>
            </a:r>
            <a:r>
              <a:rPr lang="pl-PL" sz="2800">
                <a:solidFill>
                  <a:srgbClr val="0070C0"/>
                </a:solidFill>
              </a:rPr>
              <a:t> </a:t>
            </a:r>
            <a:r>
              <a:rPr lang="pl-PL" sz="2800" err="1">
                <a:solidFill>
                  <a:srgbClr val="0070C0"/>
                </a:solidFill>
              </a:rPr>
              <a:t>conditions</a:t>
            </a:r>
            <a:endParaRPr lang="pl-PL" sz="2800" err="1">
              <a:solidFill>
                <a:srgbClr val="0070C0"/>
              </a:solidFill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err="1">
                <a:solidFill>
                  <a:srgbClr val="0070C0"/>
                </a:solidFill>
              </a:rPr>
              <a:t>genotypes</a:t>
            </a:r>
            <a:r>
              <a:rPr lang="pl-PL" sz="2800">
                <a:solidFill>
                  <a:srgbClr val="0070C0"/>
                </a:solidFill>
              </a:rPr>
              <a:t>, </a:t>
            </a:r>
            <a:r>
              <a:rPr lang="pl-PL" sz="2800" err="1">
                <a:solidFill>
                  <a:srgbClr val="0070C0"/>
                </a:solidFill>
              </a:rPr>
              <a:t>markers</a:t>
            </a:r>
            <a:r>
              <a:rPr lang="pl-PL" sz="2800">
                <a:solidFill>
                  <a:srgbClr val="0070C0"/>
                </a:solidFill>
              </a:rPr>
              <a:t>, </a:t>
            </a:r>
            <a:endParaRPr lang="pl-PL" sz="2800">
              <a:solidFill>
                <a:srgbClr val="0070C0"/>
              </a:solidFill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err="1">
                <a:solidFill>
                  <a:srgbClr val="0070C0"/>
                </a:solidFill>
              </a:rPr>
              <a:t>technique</a:t>
            </a:r>
            <a:endParaRPr lang="pl-PL" sz="2800" err="1">
              <a:solidFill>
                <a:srgbClr val="0070C0"/>
              </a:solidFill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Data </a:t>
            </a:r>
            <a:r>
              <a:rPr lang="pl-PL" sz="2800" err="1">
                <a:solidFill>
                  <a:srgbClr val="0070C0"/>
                </a:solidFill>
              </a:rPr>
              <a:t>operation</a:t>
            </a:r>
            <a:r>
              <a:rPr lang="pl-PL" sz="2800">
                <a:solidFill>
                  <a:srgbClr val="0070C0"/>
                </a:solidFill>
              </a:rPr>
              <a:t>: </a:t>
            </a:r>
            <a:r>
              <a:rPr lang="pl-PL" sz="2800" err="1">
                <a:solidFill>
                  <a:srgbClr val="0070C0"/>
                </a:solidFill>
              </a:rPr>
              <a:t>normalized</a:t>
            </a:r>
            <a:r>
              <a:rPr lang="pl-PL" sz="2800">
                <a:solidFill>
                  <a:srgbClr val="0070C0"/>
                </a:solidFill>
              </a:rPr>
              <a:t>, </a:t>
            </a:r>
            <a:r>
              <a:rPr lang="pl-PL" sz="2800" err="1">
                <a:solidFill>
                  <a:srgbClr val="0070C0"/>
                </a:solidFill>
              </a:rPr>
              <a:t>cleaned</a:t>
            </a:r>
            <a:r>
              <a:rPr lang="pl-PL" sz="2800">
                <a:solidFill>
                  <a:srgbClr val="0070C0"/>
                </a:solidFill>
              </a:rPr>
              <a:t>, </a:t>
            </a:r>
            <a:r>
              <a:rPr lang="pl-PL" sz="2800" err="1">
                <a:solidFill>
                  <a:srgbClr val="0070C0"/>
                </a:solidFill>
              </a:rPr>
              <a:t>detrended</a:t>
            </a:r>
            <a:r>
              <a:rPr lang="pl-PL" sz="2800">
                <a:solidFill>
                  <a:srgbClr val="0070C0"/>
                </a:solidFill>
              </a:rPr>
              <a:t>, </a:t>
            </a:r>
            <a:r>
              <a:rPr lang="pl-PL" sz="2800" err="1">
                <a:solidFill>
                  <a:srgbClr val="0070C0"/>
                </a:solidFill>
              </a:rPr>
              <a:t>clustered</a:t>
            </a:r>
            <a:r>
              <a:rPr lang="pl-PL" sz="2800"/>
              <a:t/>
            </a:r>
            <a:br>
              <a:rPr lang="pl-PL" sz="2800"/>
            </a:br>
            <a:r>
              <a:rPr lang="pl-PL" sz="2800"/>
              <a:t/>
            </a:r>
            <a:br>
              <a:rPr lang="pl-PL" sz="2800"/>
            </a:br>
            <a:endParaRPr lang="pl-PL" sz="2800">
              <a:solidFill>
                <a:srgbClr val="0070C0"/>
              </a:solidFill>
            </a:endParaRPr>
          </a:p>
        </p:txBody>
      </p:sp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B0FDD5-5348-354F-A378-7241F2AF057B}"/>
              </a:ext>
            </a:extLst>
          </p:cNvPr>
          <p:cNvSpPr txBox="1"/>
          <p:nvPr/>
        </p:nvSpPr>
        <p:spPr>
          <a:xfrm>
            <a:off x="2003831" y="444110"/>
            <a:ext cx="30235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400">
                <a:solidFill>
                  <a:srgbClr val="0070C0"/>
                </a:solidFill>
              </a:rPr>
              <a:t>Naming files</a:t>
            </a:r>
          </a:p>
        </p:txBody>
      </p:sp>
    </p:spTree>
    <p:extLst>
      <p:ext uri="{BB962C8B-B14F-4D97-AF65-F5344CB8AC3E}">
        <p14:creationId xmlns:p14="http://schemas.microsoft.com/office/powerpoint/2010/main" val="11522962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847780" y="1379400"/>
            <a:ext cx="975156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2800" u="sng">
                <a:solidFill>
                  <a:srgbClr val="0070C0"/>
                </a:solidFill>
              </a:rPr>
              <a:t>Do’s:</a:t>
            </a:r>
            <a:endParaRPr lang="pl-PL" sz="2800" u="sng">
              <a:solidFill>
                <a:srgbClr val="0070C0"/>
              </a:solidFill>
            </a:endParaRPr>
          </a:p>
          <a:p>
            <a:pPr algn="just"/>
            <a:endParaRPr lang="en-GB" sz="2800" u="sng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Add leading zeros to numerical values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Add prefixes to numerical values: eg. S003, TR005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>
              <a:solidFill>
                <a:srgbClr val="0070C0"/>
              </a:solidFill>
            </a:endParaRPr>
          </a:p>
        </p:txBody>
      </p:sp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B0FDD5-5348-354F-A378-7241F2AF057B}"/>
              </a:ext>
            </a:extLst>
          </p:cNvPr>
          <p:cNvSpPr txBox="1"/>
          <p:nvPr/>
        </p:nvSpPr>
        <p:spPr>
          <a:xfrm>
            <a:off x="2003831" y="444110"/>
            <a:ext cx="30235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400">
                <a:solidFill>
                  <a:srgbClr val="0070C0"/>
                </a:solidFill>
              </a:rPr>
              <a:t>Naming files</a:t>
            </a:r>
          </a:p>
        </p:txBody>
      </p:sp>
    </p:spTree>
    <p:extLst>
      <p:ext uri="{BB962C8B-B14F-4D97-AF65-F5344CB8AC3E}">
        <p14:creationId xmlns:p14="http://schemas.microsoft.com/office/powerpoint/2010/main" val="8081083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847780" y="1379400"/>
            <a:ext cx="9751569" cy="35394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GB" sz="2800" u="sng">
                <a:solidFill>
                  <a:srgbClr val="0070C0"/>
                </a:solidFill>
              </a:rPr>
              <a:t>Do’s:</a:t>
            </a:r>
            <a:endParaRPr lang="pl-PL" sz="2800" u="sng">
              <a:solidFill>
                <a:srgbClr val="0070C0"/>
              </a:solidFill>
            </a:endParaRPr>
          </a:p>
          <a:p>
            <a:pPr algn="just"/>
            <a:endParaRPr lang="en-GB" sz="2800" u="sng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Make sure the file format extension is present at the end of the name (e.g. .docx, .</a:t>
            </a:r>
            <a:r>
              <a:rPr lang="en-GB" sz="2800" err="1">
                <a:solidFill>
                  <a:srgbClr val="0070C0"/>
                </a:solidFill>
              </a:rPr>
              <a:t>xls</a:t>
            </a:r>
            <a:r>
              <a:rPr lang="pl-PL" sz="2800">
                <a:solidFill>
                  <a:srgbClr val="0070C0"/>
                </a:solidFill>
              </a:rPr>
              <a:t>x</a:t>
            </a:r>
            <a:r>
              <a:rPr lang="en-GB" sz="2800">
                <a:solidFill>
                  <a:srgbClr val="0070C0"/>
                </a:solidFill>
              </a:rPr>
              <a:t>, .mov, .</a:t>
            </a:r>
            <a:r>
              <a:rPr lang="en-GB" sz="2800" err="1">
                <a:solidFill>
                  <a:srgbClr val="0070C0"/>
                </a:solidFill>
              </a:rPr>
              <a:t>tif</a:t>
            </a:r>
            <a:r>
              <a:rPr lang="en-GB" sz="2800">
                <a:solidFill>
                  <a:srgbClr val="0070C0"/>
                </a:solidFill>
              </a:rPr>
              <a:t>)</a:t>
            </a: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Add a PROJECT_STRUCTURE (README) file in your top directory which details your naming convention, directory structure and abbreviations</a:t>
            </a:r>
            <a:endParaRPr lang="en-GB" sz="2800">
              <a:solidFill>
                <a:srgbClr val="0070C0"/>
              </a:solidFill>
              <a:cs typeface="Calibri"/>
            </a:endParaRPr>
          </a:p>
        </p:txBody>
      </p:sp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B0FDD5-5348-354F-A378-7241F2AF057B}"/>
              </a:ext>
            </a:extLst>
          </p:cNvPr>
          <p:cNvSpPr txBox="1"/>
          <p:nvPr/>
        </p:nvSpPr>
        <p:spPr>
          <a:xfrm>
            <a:off x="2003831" y="444110"/>
            <a:ext cx="30235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400">
                <a:solidFill>
                  <a:srgbClr val="0070C0"/>
                </a:solidFill>
              </a:rPr>
              <a:t>Naming files</a:t>
            </a:r>
          </a:p>
        </p:txBody>
      </p:sp>
    </p:spTree>
    <p:extLst>
      <p:ext uri="{BB962C8B-B14F-4D97-AF65-F5344CB8AC3E}">
        <p14:creationId xmlns:p14="http://schemas.microsoft.com/office/powerpoint/2010/main" val="6669718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847780" y="1379400"/>
            <a:ext cx="1060003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2800" u="sng">
                <a:solidFill>
                  <a:srgbClr val="0070C0"/>
                </a:solidFill>
              </a:rPr>
              <a:t>Don'ts:</a:t>
            </a:r>
            <a:endParaRPr lang="pl-PL" sz="2800" u="sng">
              <a:solidFill>
                <a:srgbClr val="0070C0"/>
              </a:solidFill>
            </a:endParaRPr>
          </a:p>
          <a:p>
            <a:pPr algn="just"/>
            <a:endParaRPr lang="en-GB" sz="2800" u="sng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Avoid using spaces (use _ or - instead)</a:t>
            </a: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Avoid using commas</a:t>
            </a:r>
            <a:r>
              <a:rPr lang="pl-PL" sz="2800">
                <a:solidFill>
                  <a:srgbClr val="0070C0"/>
                </a:solidFill>
              </a:rPr>
              <a:t> and</a:t>
            </a:r>
            <a:r>
              <a:rPr lang="en-GB" sz="2800">
                <a:solidFill>
                  <a:srgbClr val="0070C0"/>
                </a:solidFill>
              </a:rPr>
              <a:t> special characters </a:t>
            </a:r>
            <a:r>
              <a:rPr lang="pl-PL" sz="2800">
                <a:solidFill>
                  <a:srgbClr val="0070C0"/>
                </a:solidFill>
              </a:rPr>
              <a:t/>
            </a:r>
            <a:br>
              <a:rPr lang="pl-PL" sz="2800">
                <a:solidFill>
                  <a:srgbClr val="0070C0"/>
                </a:solidFill>
              </a:rPr>
            </a:br>
            <a:r>
              <a:rPr lang="en-GB" sz="2800">
                <a:solidFill>
                  <a:srgbClr val="0070C0"/>
                </a:solidFill>
              </a:rPr>
              <a:t>(e.g. ~ ! @ # $ % &lt; &gt; ?[ ] { } ‘)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Avoid using language specific characters (</a:t>
            </a:r>
            <a:r>
              <a:rPr lang="en-GB" sz="2800" err="1">
                <a:solidFill>
                  <a:srgbClr val="0070C0"/>
                </a:solidFill>
              </a:rPr>
              <a:t>e.g</a:t>
            </a:r>
            <a:r>
              <a:rPr lang="en-GB" sz="2800">
                <a:solidFill>
                  <a:srgbClr val="0070C0"/>
                </a:solidFill>
              </a:rPr>
              <a:t> </a:t>
            </a:r>
            <a:r>
              <a:rPr lang="en-GB" sz="2800" err="1">
                <a:solidFill>
                  <a:srgbClr val="0070C0"/>
                </a:solidFill>
              </a:rPr>
              <a:t>óężé</a:t>
            </a:r>
            <a:r>
              <a:rPr lang="en-GB" sz="2800">
                <a:solidFill>
                  <a:srgbClr val="0070C0"/>
                </a:solidFill>
              </a:rPr>
              <a:t>)</a:t>
            </a:r>
          </a:p>
        </p:txBody>
      </p:sp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B0FDD5-5348-354F-A378-7241F2AF057B}"/>
              </a:ext>
            </a:extLst>
          </p:cNvPr>
          <p:cNvSpPr txBox="1"/>
          <p:nvPr/>
        </p:nvSpPr>
        <p:spPr>
          <a:xfrm>
            <a:off x="2003831" y="444110"/>
            <a:ext cx="30235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400">
                <a:solidFill>
                  <a:srgbClr val="0070C0"/>
                </a:solidFill>
              </a:rPr>
              <a:t>Naming files</a:t>
            </a:r>
          </a:p>
        </p:txBody>
      </p:sp>
    </p:spTree>
    <p:extLst>
      <p:ext uri="{BB962C8B-B14F-4D97-AF65-F5344CB8AC3E}">
        <p14:creationId xmlns:p14="http://schemas.microsoft.com/office/powerpoint/2010/main" val="6082112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847780" y="1379400"/>
            <a:ext cx="10600033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2800" u="sng">
                <a:solidFill>
                  <a:srgbClr val="0070C0"/>
                </a:solidFill>
              </a:rPr>
              <a:t>Don'ts:</a:t>
            </a:r>
            <a:endParaRPr lang="pl-PL" sz="2800" u="sng">
              <a:solidFill>
                <a:srgbClr val="0070C0"/>
              </a:solidFill>
            </a:endParaRPr>
          </a:p>
          <a:p>
            <a:pPr algn="just"/>
            <a:endParaRPr lang="en-GB" sz="2800" u="sng">
              <a:solidFill>
                <a:srgbClr val="0070C0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Avoid using long names</a:t>
            </a:r>
            <a:r>
              <a:rPr lang="pl-PL" sz="2800">
                <a:solidFill>
                  <a:srgbClr val="0070C0"/>
                </a:solidFill>
              </a:rPr>
              <a:t> (should not exceed 30 characters)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GB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Avoid repeating </a:t>
            </a:r>
            <a:r>
              <a:rPr lang="pl-PL" sz="2800">
                <a:solidFill>
                  <a:srgbClr val="0070C0"/>
                </a:solidFill>
              </a:rPr>
              <a:t>information from parent </a:t>
            </a:r>
            <a:r>
              <a:rPr lang="en-GB" sz="2800">
                <a:solidFill>
                  <a:srgbClr val="0070C0"/>
                </a:solidFill>
              </a:rPr>
              <a:t>elements</a:t>
            </a:r>
            <a:r>
              <a:rPr lang="pl-PL" sz="2800">
                <a:solidFill>
                  <a:srgbClr val="0070C0"/>
                </a:solidFill>
              </a:rPr>
              <a:t/>
            </a:r>
            <a:br>
              <a:rPr lang="pl-PL" sz="2800">
                <a:solidFill>
                  <a:srgbClr val="0070C0"/>
                </a:solidFill>
              </a:rPr>
            </a:br>
            <a:r>
              <a:rPr lang="pl-PL" sz="280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ELN_MI_20200101.tiff</a:t>
            </a:r>
            <a:r>
              <a:rPr lang="pl-PL" sz="2800">
                <a:solidFill>
                  <a:srgbClr val="0070C0"/>
                </a:solidFill>
              </a:rPr>
              <a:t> in </a:t>
            </a:r>
            <a:r>
              <a:rPr lang="pl-PL" sz="280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Electron_Microscopy</a:t>
            </a:r>
            <a:r>
              <a:rPr lang="pl-PL" sz="2800">
                <a:solidFill>
                  <a:srgbClr val="0070C0"/>
                </a:solidFill>
              </a:rPr>
              <a:t> folder</a:t>
            </a:r>
            <a:endParaRPr lang="en-GB" sz="2800">
              <a:solidFill>
                <a:srgbClr val="0070C0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Avoid u</a:t>
            </a:r>
            <a:r>
              <a:rPr lang="en-GB" sz="2800">
                <a:solidFill>
                  <a:srgbClr val="0070C0"/>
                </a:solidFill>
              </a:rPr>
              <a:t>s</a:t>
            </a:r>
            <a:r>
              <a:rPr lang="pl-PL" sz="2800">
                <a:solidFill>
                  <a:srgbClr val="0070C0"/>
                </a:solidFill>
              </a:rPr>
              <a:t>ing</a:t>
            </a:r>
            <a:r>
              <a:rPr lang="en-GB" sz="2800">
                <a:solidFill>
                  <a:srgbClr val="0070C0"/>
                </a:solidFill>
              </a:rPr>
              <a:t> deep paths with long names </a:t>
            </a:r>
            <a:r>
              <a:rPr lang="pl-PL" sz="2800">
                <a:solidFill>
                  <a:srgbClr val="0070C0"/>
                </a:solidFill>
              </a:rPr>
              <a:t/>
            </a:r>
            <a:br>
              <a:rPr lang="pl-PL" sz="2800">
                <a:solidFill>
                  <a:srgbClr val="0070C0"/>
                </a:solidFill>
              </a:rPr>
            </a:br>
            <a:r>
              <a:rPr lang="en-GB" sz="2800">
                <a:solidFill>
                  <a:srgbClr val="0070C0"/>
                </a:solidFill>
              </a:rPr>
              <a:t>(i.e. deeply nested folders with long names) </a:t>
            </a:r>
            <a:r>
              <a:rPr lang="pl-PL" sz="2800">
                <a:solidFill>
                  <a:srgbClr val="0070C0"/>
                </a:solidFill>
              </a:rPr>
              <a:t/>
            </a:r>
            <a:br>
              <a:rPr lang="pl-PL" sz="2800">
                <a:solidFill>
                  <a:srgbClr val="0070C0"/>
                </a:solidFill>
              </a:rPr>
            </a:br>
            <a:endParaRPr lang="en-GB" sz="2800">
              <a:solidFill>
                <a:srgbClr val="0070C0"/>
              </a:solidFill>
            </a:endParaRPr>
          </a:p>
        </p:txBody>
      </p:sp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B0FDD5-5348-354F-A378-7241F2AF057B}"/>
              </a:ext>
            </a:extLst>
          </p:cNvPr>
          <p:cNvSpPr txBox="1"/>
          <p:nvPr/>
        </p:nvSpPr>
        <p:spPr>
          <a:xfrm>
            <a:off x="2003831" y="444110"/>
            <a:ext cx="30235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400">
                <a:solidFill>
                  <a:srgbClr val="0070C0"/>
                </a:solidFill>
              </a:rPr>
              <a:t>Naming files</a:t>
            </a:r>
          </a:p>
        </p:txBody>
      </p:sp>
    </p:spTree>
    <p:extLst>
      <p:ext uri="{BB962C8B-B14F-4D97-AF65-F5344CB8AC3E}">
        <p14:creationId xmlns:p14="http://schemas.microsoft.com/office/powerpoint/2010/main" val="19440875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1363735" y="1129464"/>
            <a:ext cx="946453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>
                <a:solidFill>
                  <a:srgbClr val="0070C0"/>
                </a:solidFill>
              </a:rPr>
              <a:t>Exercise 2: </a:t>
            </a:r>
          </a:p>
          <a:p>
            <a:pPr algn="ctr"/>
            <a:endParaRPr lang="en-GB" sz="2800">
              <a:solidFill>
                <a:srgbClr val="0070C0"/>
              </a:solidFill>
            </a:endParaRPr>
          </a:p>
          <a:p>
            <a:pPr algn="ctr"/>
            <a:r>
              <a:rPr lang="pl-PL" sz="2800">
                <a:solidFill>
                  <a:srgbClr val="0070C0"/>
                </a:solidFill>
              </a:rPr>
              <a:t>A good name</a:t>
            </a:r>
            <a:endParaRPr lang="en-GB" sz="2800">
              <a:solidFill>
                <a:srgbClr val="0070C0"/>
              </a:solidFill>
            </a:endParaRPr>
          </a:p>
        </p:txBody>
      </p:sp>
      <p:pic>
        <p:nvPicPr>
          <p:cNvPr id="4" name="Picture 2" descr="Ed_DaSH">
            <a:extLst>
              <a:ext uri="{FF2B5EF4-FFF2-40B4-BE49-F238E27FC236}">
                <a16:creationId xmlns:a16="http://schemas.microsoft.com/office/drawing/2014/main" id="{A783256F-E39E-4712-96B0-240BD611C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0002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847780" y="1379400"/>
            <a:ext cx="975156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GB" sz="2800" u="sng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0070C0"/>
                </a:solidFill>
              </a:rPr>
              <a:t>Folders permit grouping relevant data together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rgbClr val="0070C0"/>
                </a:solidFill>
              </a:rPr>
              <a:t>Folders help to keep files names short</a:t>
            </a:r>
            <a:endParaRPr lang="en-GB" sz="2800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0070C0"/>
              </a:solidFill>
            </a:endParaRPr>
          </a:p>
        </p:txBody>
      </p:sp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B0FDD5-5348-354F-A378-7241F2AF057B}"/>
              </a:ext>
            </a:extLst>
          </p:cNvPr>
          <p:cNvSpPr txBox="1"/>
          <p:nvPr/>
        </p:nvSpPr>
        <p:spPr>
          <a:xfrm>
            <a:off x="1714778" y="444110"/>
            <a:ext cx="36016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400">
                <a:solidFill>
                  <a:srgbClr val="0070C0"/>
                </a:solidFill>
              </a:rPr>
              <a:t>Folders vs Files</a:t>
            </a:r>
          </a:p>
        </p:txBody>
      </p:sp>
    </p:spTree>
    <p:extLst>
      <p:ext uri="{BB962C8B-B14F-4D97-AF65-F5344CB8AC3E}">
        <p14:creationId xmlns:p14="http://schemas.microsoft.com/office/powerpoint/2010/main" val="3226499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BA876-9561-462B-89F2-FFD0BB8C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Open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DDAC9-35A8-4328-B5EA-8844C448E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5280"/>
            <a:ext cx="10515600" cy="4927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>
                <a:solidFill>
                  <a:srgbClr val="0070C0"/>
                </a:solidFill>
              </a:rPr>
              <a:t>Open science is the movement to make scientific research </a:t>
            </a:r>
            <a:r>
              <a:rPr lang="pl-PL">
                <a:solidFill>
                  <a:srgbClr val="0070C0"/>
                </a:solidFill>
              </a:rPr>
              <a:t/>
            </a:r>
            <a:br>
              <a:rPr lang="pl-PL">
                <a:solidFill>
                  <a:srgbClr val="0070C0"/>
                </a:solidFill>
              </a:rPr>
            </a:br>
            <a:r>
              <a:rPr lang="en-GB" b="1">
                <a:solidFill>
                  <a:srgbClr val="0070C0"/>
                </a:solidFill>
              </a:rPr>
              <a:t>accessible to all levels </a:t>
            </a:r>
            <a:r>
              <a:rPr lang="en-GB">
                <a:solidFill>
                  <a:srgbClr val="0070C0"/>
                </a:solidFill>
              </a:rPr>
              <a:t>of society</a:t>
            </a:r>
          </a:p>
          <a:p>
            <a:pPr marL="0" indent="0">
              <a:buNone/>
            </a:pPr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290372" y="3253471"/>
            <a:ext cx="298177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publications </a:t>
            </a:r>
            <a:endParaRPr lang="pl-PL" sz="280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data </a:t>
            </a:r>
            <a:endParaRPr lang="pl-PL" sz="280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physical samples </a:t>
            </a:r>
            <a:endParaRPr lang="pl-PL" sz="280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software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73218" y="3038028"/>
            <a:ext cx="251953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general public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amateurs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professionals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students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>
                <a:solidFill>
                  <a:srgbClr val="0070C0"/>
                </a:solidFill>
              </a:rPr>
              <a:t>teachers</a:t>
            </a:r>
            <a:endParaRPr lang="en-GB" sz="2800">
              <a:solidFill>
                <a:srgbClr val="0070C0"/>
              </a:solidFill>
            </a:endParaRPr>
          </a:p>
        </p:txBody>
      </p:sp>
      <p:pic>
        <p:nvPicPr>
          <p:cNvPr id="7" name="Graphic 6" descr="Usb Stick with solid fill">
            <a:extLst>
              <a:ext uri="{FF2B5EF4-FFF2-40B4-BE49-F238E27FC236}">
                <a16:creationId xmlns:a16="http://schemas.microsoft.com/office/drawing/2014/main" id="{0824A22B-7EDC-7B4B-99C0-D318FC607C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088273" y="3260800"/>
            <a:ext cx="914400" cy="914400"/>
          </a:xfrm>
          <a:prstGeom prst="rect">
            <a:avLst/>
          </a:prstGeom>
        </p:spPr>
      </p:pic>
      <p:pic>
        <p:nvPicPr>
          <p:cNvPr id="9" name="Graphic 8" descr="Cmd Terminal with solid fill">
            <a:extLst>
              <a:ext uri="{FF2B5EF4-FFF2-40B4-BE49-F238E27FC236}">
                <a16:creationId xmlns:a16="http://schemas.microsoft.com/office/drawing/2014/main" id="{E2CE479D-158F-3544-ADF0-05F3A0E7E9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456432" y="4668240"/>
            <a:ext cx="914400" cy="914400"/>
          </a:xfrm>
          <a:prstGeom prst="rect">
            <a:avLst/>
          </a:prstGeom>
        </p:spPr>
      </p:pic>
      <p:pic>
        <p:nvPicPr>
          <p:cNvPr id="11" name="Graphic 10" descr="Classroom with solid fill">
            <a:extLst>
              <a:ext uri="{FF2B5EF4-FFF2-40B4-BE49-F238E27FC236}">
                <a16:creationId xmlns:a16="http://schemas.microsoft.com/office/drawing/2014/main" id="{1E604FE0-9CA1-324D-B619-1BE92AA12E0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9708877" y="4422213"/>
            <a:ext cx="914400" cy="914400"/>
          </a:xfrm>
          <a:prstGeom prst="rect">
            <a:avLst/>
          </a:prstGeom>
        </p:spPr>
      </p:pic>
      <p:pic>
        <p:nvPicPr>
          <p:cNvPr id="13" name="Graphic 12" descr="Group with solid fill">
            <a:extLst>
              <a:ext uri="{FF2B5EF4-FFF2-40B4-BE49-F238E27FC236}">
                <a16:creationId xmlns:a16="http://schemas.microsoft.com/office/drawing/2014/main" id="{21DA01AD-FA62-AF43-85A0-6C8F63CC969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10031541" y="2512864"/>
            <a:ext cx="914400" cy="914400"/>
          </a:xfrm>
          <a:prstGeom prst="rect">
            <a:avLst/>
          </a:prstGeom>
        </p:spPr>
      </p:pic>
      <p:pic>
        <p:nvPicPr>
          <p:cNvPr id="15" name="Graphic 14" descr="Briefcase with solid fill">
            <a:extLst>
              <a:ext uri="{FF2B5EF4-FFF2-40B4-BE49-F238E27FC236}">
                <a16:creationId xmlns:a16="http://schemas.microsoft.com/office/drawing/2014/main" id="{BD8B41C8-9E7C-2D49-9C40-01FA39B4433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10155469" y="3519456"/>
            <a:ext cx="655744" cy="655744"/>
          </a:xfrm>
          <a:prstGeom prst="rect">
            <a:avLst/>
          </a:prstGeom>
        </p:spPr>
      </p:pic>
      <p:pic>
        <p:nvPicPr>
          <p:cNvPr id="17" name="Graphic 16" descr="Chevron arrows with solid fill">
            <a:extLst>
              <a:ext uri="{FF2B5EF4-FFF2-40B4-BE49-F238E27FC236}">
                <a16:creationId xmlns:a16="http://schemas.microsoft.com/office/drawing/2014/main" id="{B2811472-3906-BF4A-A506-9361E6DC65CE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5553456" y="3519456"/>
            <a:ext cx="914400" cy="914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158368" y="5848625"/>
            <a:ext cx="5704575" cy="5890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>
                <a:solidFill>
                  <a:srgbClr val="0070C0"/>
                </a:solidFill>
              </a:rPr>
              <a:t>Digital technologies</a:t>
            </a:r>
            <a:r>
              <a:rPr lang="en-GB" sz="2400">
                <a:solidFill>
                  <a:srgbClr val="0070C0"/>
                </a:solidFill>
              </a:rPr>
              <a:t> </a:t>
            </a:r>
            <a:r>
              <a:rPr lang="pl-PL" sz="2400">
                <a:solidFill>
                  <a:srgbClr val="0070C0"/>
                </a:solidFill>
              </a:rPr>
              <a:t>for</a:t>
            </a:r>
            <a:r>
              <a:rPr lang="en-GB" sz="2400" b="1">
                <a:solidFill>
                  <a:srgbClr val="0070C0"/>
                </a:solidFill>
              </a:rPr>
              <a:t> </a:t>
            </a:r>
            <a:r>
              <a:rPr lang="en-GB" sz="2400">
                <a:solidFill>
                  <a:srgbClr val="0070C0"/>
                </a:solidFill>
              </a:rPr>
              <a:t>diffusing knowledge</a:t>
            </a:r>
            <a:endParaRPr lang="pl-PL" sz="24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515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1363735" y="1129464"/>
            <a:ext cx="946453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70C0"/>
                </a:solidFill>
              </a:rPr>
              <a:t>Exercise </a:t>
            </a:r>
            <a:r>
              <a:rPr lang="pl-PL" sz="2800" dirty="0" smtClean="0">
                <a:solidFill>
                  <a:srgbClr val="0070C0"/>
                </a:solidFill>
              </a:rPr>
              <a:t>6</a:t>
            </a:r>
            <a:r>
              <a:rPr lang="en-GB" sz="2800" dirty="0" smtClean="0">
                <a:solidFill>
                  <a:srgbClr val="0070C0"/>
                </a:solidFill>
              </a:rPr>
              <a:t>: </a:t>
            </a:r>
            <a:endParaRPr lang="en-GB" sz="2800" dirty="0">
              <a:solidFill>
                <a:srgbClr val="0070C0"/>
              </a:solidFill>
            </a:endParaRPr>
          </a:p>
          <a:p>
            <a:pPr algn="ctr"/>
            <a:endParaRPr lang="en-GB" sz="2800" dirty="0">
              <a:solidFill>
                <a:srgbClr val="0070C0"/>
              </a:solidFill>
            </a:endParaRPr>
          </a:p>
          <a:p>
            <a:pPr algn="ctr"/>
            <a:r>
              <a:rPr lang="en-GB" sz="2800" dirty="0">
                <a:solidFill>
                  <a:srgbClr val="0070C0"/>
                </a:solidFill>
              </a:rPr>
              <a:t>Folders vs Files</a:t>
            </a:r>
          </a:p>
        </p:txBody>
      </p:sp>
      <p:pic>
        <p:nvPicPr>
          <p:cNvPr id="4" name="Picture 2" descr="Ed_DaSH">
            <a:extLst>
              <a:ext uri="{FF2B5EF4-FFF2-40B4-BE49-F238E27FC236}">
                <a16:creationId xmlns:a16="http://schemas.microsoft.com/office/drawing/2014/main" id="{A783256F-E39E-4712-96B0-240BD611C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6199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Ed_DaSH">
            <a:extLst>
              <a:ext uri="{FF2B5EF4-FFF2-40B4-BE49-F238E27FC236}">
                <a16:creationId xmlns:a16="http://schemas.microsoft.com/office/drawing/2014/main" id="{A783256F-E39E-4712-96B0-240BD611C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7A1F5C-9C70-4DE3-BA39-7835B2935EB3}"/>
              </a:ext>
            </a:extLst>
          </p:cNvPr>
          <p:cNvSpPr txBox="1"/>
          <p:nvPr/>
        </p:nvSpPr>
        <p:spPr>
          <a:xfrm>
            <a:off x="847780" y="1379400"/>
            <a:ext cx="975156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l-PL" sz="2800" u="sng" dirty="0" smtClean="0">
                <a:solidFill>
                  <a:srgbClr val="0070C0"/>
                </a:solidFill>
              </a:rPr>
              <a:t>A)</a:t>
            </a:r>
            <a:endParaRPr lang="en-GB" sz="2800" u="sng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0070C0"/>
                </a:solidFill>
              </a:rPr>
              <a:t>Datasets for publication (grouped by raw data, results, scripts)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0070C0"/>
                </a:solidFill>
              </a:rPr>
              <a:t>Pipelines (inputs, outputs, scripts and workflow</a:t>
            </a:r>
          </a:p>
          <a:p>
            <a:r>
              <a:rPr lang="pl-PL" sz="2800" dirty="0" smtClean="0">
                <a:solidFill>
                  <a:srgbClr val="0070C0"/>
                </a:solidFill>
              </a:rPr>
              <a:t>B)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0070C0"/>
                </a:solidFill>
              </a:rPr>
              <a:t>„By Figure” or „By analisys” – data and related code next to each other</a:t>
            </a:r>
            <a:endParaRPr lang="en-GB" sz="2800" dirty="0">
              <a:solidFill>
                <a:srgbClr val="0070C0"/>
              </a:solidFill>
            </a:endParaRPr>
          </a:p>
          <a:p>
            <a:r>
              <a:rPr lang="pl-PL" sz="2800" dirty="0" smtClean="0">
                <a:solidFill>
                  <a:srgbClr val="0070C0"/>
                </a:solidFill>
              </a:rPr>
              <a:t>C)</a:t>
            </a:r>
            <a:endParaRPr lang="en-GB" sz="2800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0070C0"/>
                </a:solidFill>
              </a:rPr>
              <a:t>„By patient” (sample/subject) ... based on </a:t>
            </a:r>
            <a:r>
              <a:rPr lang="en-GB" sz="2800" dirty="0">
                <a:solidFill>
                  <a:srgbClr val="0070C0"/>
                </a:solidFill>
              </a:rPr>
              <a:t>Brain Imaging Data Structure </a:t>
            </a:r>
            <a:r>
              <a:rPr lang="en-GB" sz="2800" dirty="0" smtClean="0">
                <a:solidFill>
                  <a:srgbClr val="0070C0"/>
                </a:solidFill>
              </a:rPr>
              <a:t>BIDS</a:t>
            </a:r>
            <a:endParaRPr lang="pl-PL" sz="2800" dirty="0" smtClean="0">
              <a:solidFill>
                <a:srgbClr val="0070C0"/>
              </a:solidFill>
            </a:endParaRPr>
          </a:p>
          <a:p>
            <a:r>
              <a:rPr lang="pl-PL" sz="2800" dirty="0" smtClean="0">
                <a:solidFill>
                  <a:srgbClr val="0070C0"/>
                </a:solidFill>
              </a:rPr>
              <a:t>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0070C0"/>
                </a:solidFill>
              </a:rPr>
              <a:t>„By conditions/treatment” – mulitple biological materials under various experimental conditions</a:t>
            </a:r>
            <a:r>
              <a:rPr lang="pl-PL" sz="2800" dirty="0" smtClean="0">
                <a:solidFill>
                  <a:srgbClr val="0070C0"/>
                </a:solidFill>
              </a:rPr>
              <a:t> </a:t>
            </a:r>
            <a:endParaRPr lang="en-GB" sz="2800" dirty="0">
              <a:solidFill>
                <a:srgbClr val="0070C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B0FDD5-5348-354F-A378-7241F2AF057B}"/>
              </a:ext>
            </a:extLst>
          </p:cNvPr>
          <p:cNvSpPr txBox="1"/>
          <p:nvPr/>
        </p:nvSpPr>
        <p:spPr>
          <a:xfrm>
            <a:off x="2294330" y="444110"/>
            <a:ext cx="24425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sz="4400" dirty="0" smtClean="0">
                <a:solidFill>
                  <a:srgbClr val="0070C0"/>
                </a:solidFill>
              </a:rPr>
              <a:t>Exercise 6</a:t>
            </a:r>
            <a:endParaRPr lang="en-GB" sz="4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3628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d_DaSH">
            <a:extLst>
              <a:ext uri="{FF2B5EF4-FFF2-40B4-BE49-F238E27FC236}">
                <a16:creationId xmlns:a16="http://schemas.microsoft.com/office/drawing/2014/main" id="{6F3CF586-06D2-46C3-A4A3-130E31C4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670" y="5458691"/>
            <a:ext cx="1289214" cy="132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D6A8BB-6E1B-5E43-83C2-4F8F05A73369}"/>
              </a:ext>
            </a:extLst>
          </p:cNvPr>
          <p:cNvSpPr txBox="1"/>
          <p:nvPr/>
        </p:nvSpPr>
        <p:spPr>
          <a:xfrm>
            <a:off x="948099" y="1355649"/>
            <a:ext cx="1004845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Back up (almost) everything created by a human or recorded by a machine as soon as it is created.</a:t>
            </a: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Always backup your files in 3 places, at least one should be off-site.</a:t>
            </a:r>
            <a:endParaRPr lang="pl-PL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USB sticks are a failure-prone option and are not a valid solution for backup of scientific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70C0"/>
                </a:solidFill>
              </a:rPr>
              <a:t>A robust backup cannot be achieved manually</a:t>
            </a:r>
            <a:r>
              <a:rPr lang="pl-PL" sz="2800">
                <a:solidFill>
                  <a:srgbClr val="0070C0"/>
                </a:solidFill>
              </a:rPr>
              <a:t> – the University gives you DataStore</a:t>
            </a:r>
            <a:endParaRPr lang="en-GB" sz="2800">
              <a:solidFill>
                <a:srgbClr val="0070C0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34E58-AF9E-4741-A5B2-3ABCF1C42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013"/>
            <a:ext cx="10515600" cy="1325563"/>
          </a:xfrm>
        </p:spPr>
        <p:txBody>
          <a:bodyPr/>
          <a:lstStyle/>
          <a:p>
            <a:r>
              <a:rPr lang="pl-PL" dirty="0" smtClean="0">
                <a:solidFill>
                  <a:srgbClr val="0070C0"/>
                </a:solidFill>
              </a:rPr>
              <a:t>Keeping safe </a:t>
            </a:r>
            <a:r>
              <a:rPr lang="en-GB" dirty="0" smtClean="0">
                <a:solidFill>
                  <a:srgbClr val="0070C0"/>
                </a:solidFill>
              </a:rPr>
              <a:t>your </a:t>
            </a:r>
            <a:r>
              <a:rPr lang="en-GB" dirty="0">
                <a:solidFill>
                  <a:srgbClr val="0070C0"/>
                </a:solidFill>
              </a:rPr>
              <a:t>project files and folders</a:t>
            </a:r>
          </a:p>
        </p:txBody>
      </p:sp>
    </p:spTree>
    <p:extLst>
      <p:ext uri="{BB962C8B-B14F-4D97-AF65-F5344CB8AC3E}">
        <p14:creationId xmlns:p14="http://schemas.microsoft.com/office/powerpoint/2010/main" val="35631874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3367"/>
          </a:xfrm>
        </p:spPr>
        <p:txBody>
          <a:bodyPr/>
          <a:lstStyle/>
          <a:p>
            <a:r>
              <a:rPr lang="pl-PL">
                <a:solidFill>
                  <a:srgbClr val="0070C0"/>
                </a:solidFill>
              </a:rPr>
              <a:t>Sharing as part of the workflow</a:t>
            </a:r>
            <a:endParaRPr lang="en-GB">
              <a:solidFill>
                <a:srgbClr val="0070C0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089775" y="1135453"/>
            <a:ext cx="3876021" cy="3915317"/>
            <a:chOff x="2051720" y="1700808"/>
            <a:chExt cx="4633544" cy="4680520"/>
          </a:xfrm>
        </p:grpSpPr>
        <p:grpSp>
          <p:nvGrpSpPr>
            <p:cNvPr id="5" name="Group 4"/>
            <p:cNvGrpSpPr/>
            <p:nvPr/>
          </p:nvGrpSpPr>
          <p:grpSpPr>
            <a:xfrm>
              <a:off x="2051720" y="1700808"/>
              <a:ext cx="4633544" cy="4680520"/>
              <a:chOff x="1979712" y="1916832"/>
              <a:chExt cx="4633544" cy="4680520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2310826" y="2348880"/>
                <a:ext cx="3942390" cy="3942390"/>
              </a:xfrm>
              <a:prstGeom prst="ellipse">
                <a:avLst/>
              </a:prstGeom>
              <a:noFill/>
              <a:ln w="5715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13" name="Group 12"/>
              <p:cNvGrpSpPr/>
              <p:nvPr/>
            </p:nvGrpSpPr>
            <p:grpSpPr>
              <a:xfrm>
                <a:off x="3563888" y="1916832"/>
                <a:ext cx="1224136" cy="1224136"/>
                <a:chOff x="3923928" y="2492896"/>
                <a:chExt cx="1224136" cy="1224136"/>
              </a:xfrm>
            </p:grpSpPr>
            <p:sp>
              <p:nvSpPr>
                <p:cNvPr id="29" name="Oval 28"/>
                <p:cNvSpPr/>
                <p:nvPr/>
              </p:nvSpPr>
              <p:spPr>
                <a:xfrm>
                  <a:off x="3923928" y="2492896"/>
                  <a:ext cx="1224136" cy="1224136"/>
                </a:xfrm>
                <a:prstGeom prst="ellipse">
                  <a:avLst/>
                </a:prstGeom>
                <a:solidFill>
                  <a:srgbClr val="5B9BD5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3959932" y="2843354"/>
                  <a:ext cx="1152128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CREATING 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5148065" y="2780928"/>
                <a:ext cx="1465191" cy="1224136"/>
                <a:chOff x="3815917" y="2492896"/>
                <a:chExt cx="1465191" cy="1224136"/>
              </a:xfrm>
            </p:grpSpPr>
            <p:sp>
              <p:nvSpPr>
                <p:cNvPr id="27" name="Oval 26"/>
                <p:cNvSpPr/>
                <p:nvPr/>
              </p:nvSpPr>
              <p:spPr>
                <a:xfrm>
                  <a:off x="3923928" y="2492896"/>
                  <a:ext cx="1224136" cy="1224136"/>
                </a:xfrm>
                <a:prstGeom prst="ellipse">
                  <a:avLst/>
                </a:prstGeom>
                <a:solidFill>
                  <a:srgbClr val="5B9BD5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8" name="TextBox 27"/>
                <p:cNvSpPr txBox="1"/>
                <p:nvPr/>
              </p:nvSpPr>
              <p:spPr>
                <a:xfrm>
                  <a:off x="3815917" y="2843354"/>
                  <a:ext cx="1465191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1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PROCESSING</a:t>
                  </a:r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>
                <a:off x="5148065" y="4509120"/>
                <a:ext cx="1400261" cy="1224136"/>
                <a:chOff x="3851921" y="2492896"/>
                <a:chExt cx="1400261" cy="1224136"/>
              </a:xfrm>
            </p:grpSpPr>
            <p:sp>
              <p:nvSpPr>
                <p:cNvPr id="25" name="Oval 24"/>
                <p:cNvSpPr/>
                <p:nvPr/>
              </p:nvSpPr>
              <p:spPr>
                <a:xfrm>
                  <a:off x="3923928" y="2492896"/>
                  <a:ext cx="1224136" cy="1224136"/>
                </a:xfrm>
                <a:prstGeom prst="ellipse">
                  <a:avLst/>
                </a:prstGeom>
                <a:solidFill>
                  <a:srgbClr val="5B9BD5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51921" y="2843354"/>
                  <a:ext cx="1400261" cy="5886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ANALYSING</a:t>
                  </a:r>
                  <a:r>
                    <a:rPr lang="pl-PL" sz="14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498957" y="5373216"/>
                <a:ext cx="1509656" cy="1224136"/>
                <a:chOff x="3786989" y="2492896"/>
                <a:chExt cx="1509656" cy="1224136"/>
              </a:xfrm>
            </p:grpSpPr>
            <p:sp>
              <p:nvSpPr>
                <p:cNvPr id="23" name="Oval 22"/>
                <p:cNvSpPr/>
                <p:nvPr/>
              </p:nvSpPr>
              <p:spPr>
                <a:xfrm>
                  <a:off x="3923928" y="2492896"/>
                  <a:ext cx="1224136" cy="122413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86989" y="2843354"/>
                  <a:ext cx="1509656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1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PRESERVING</a:t>
                  </a:r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1979712" y="4509120"/>
                <a:ext cx="1224136" cy="1224136"/>
                <a:chOff x="3923928" y="2564904"/>
                <a:chExt cx="1224136" cy="1224136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3923928" y="2564904"/>
                  <a:ext cx="1224136" cy="1224136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3959932" y="2941834"/>
                  <a:ext cx="1152128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SHARING</a:t>
                  </a:r>
                </a:p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>
                <a:off x="1979712" y="2708920"/>
                <a:ext cx="1224136" cy="1224136"/>
                <a:chOff x="3923928" y="2420888"/>
                <a:chExt cx="1224136" cy="1224136"/>
              </a:xfrm>
            </p:grpSpPr>
            <p:sp>
              <p:nvSpPr>
                <p:cNvPr id="19" name="Oval 18"/>
                <p:cNvSpPr/>
                <p:nvPr/>
              </p:nvSpPr>
              <p:spPr>
                <a:xfrm>
                  <a:off x="3923928" y="2420888"/>
                  <a:ext cx="1224136" cy="122413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3959932" y="2813809"/>
                  <a:ext cx="1152128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RE-USING 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6" name="Right Arrow 5"/>
            <p:cNvSpPr/>
            <p:nvPr/>
          </p:nvSpPr>
          <p:spPr>
            <a:xfrm rot="1619807" flipV="1">
              <a:off x="5174188" y="2303398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ight Arrow 6"/>
            <p:cNvSpPr/>
            <p:nvPr/>
          </p:nvSpPr>
          <p:spPr>
            <a:xfrm rot="5212365" flipV="1">
              <a:off x="6197255" y="3995999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ight Arrow 7"/>
            <p:cNvSpPr/>
            <p:nvPr/>
          </p:nvSpPr>
          <p:spPr>
            <a:xfrm rot="8847248" flipV="1">
              <a:off x="5300817" y="5674556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ight Arrow 8"/>
            <p:cNvSpPr/>
            <p:nvPr/>
          </p:nvSpPr>
          <p:spPr>
            <a:xfrm rot="12776736" flipV="1">
              <a:off x="3097300" y="5646115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ight Arrow 9"/>
            <p:cNvSpPr/>
            <p:nvPr/>
          </p:nvSpPr>
          <p:spPr>
            <a:xfrm rot="16200000" flipV="1">
              <a:off x="2254352" y="3914627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ight Arrow 10"/>
            <p:cNvSpPr/>
            <p:nvPr/>
          </p:nvSpPr>
          <p:spPr>
            <a:xfrm rot="19590936" flipV="1">
              <a:off x="3218543" y="2332540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31" name="Straight Arrow Connector 30"/>
          <p:cNvCxnSpPr/>
          <p:nvPr/>
        </p:nvCxnSpPr>
        <p:spPr>
          <a:xfrm flipV="1">
            <a:off x="3035359" y="1083188"/>
            <a:ext cx="0" cy="50324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16200000">
            <a:off x="2017903" y="3319325"/>
            <a:ext cx="14718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/>
              <a:t>Time and effort</a:t>
            </a:r>
            <a:endParaRPr lang="en-GB" sz="1600"/>
          </a:p>
        </p:txBody>
      </p:sp>
      <p:sp>
        <p:nvSpPr>
          <p:cNvPr id="33" name="Rectangle 32"/>
          <p:cNvSpPr/>
          <p:nvPr/>
        </p:nvSpPr>
        <p:spPr>
          <a:xfrm>
            <a:off x="3211997" y="1510141"/>
            <a:ext cx="648072" cy="4608512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4" name="Group 33"/>
          <p:cNvGrpSpPr/>
          <p:nvPr/>
        </p:nvGrpSpPr>
        <p:grpSpPr>
          <a:xfrm>
            <a:off x="3541430" y="1135455"/>
            <a:ext cx="1425574" cy="1079202"/>
            <a:chOff x="1589065" y="1341402"/>
            <a:chExt cx="1425574" cy="1079202"/>
          </a:xfrm>
        </p:grpSpPr>
        <p:sp>
          <p:nvSpPr>
            <p:cNvPr id="35" name="AutoShape 17"/>
            <p:cNvSpPr>
              <a:spLocks noChangeArrowheads="1"/>
            </p:cNvSpPr>
            <p:nvPr/>
          </p:nvSpPr>
          <p:spPr bwMode="auto">
            <a:xfrm rot="16200000">
              <a:off x="2076427" y="1396964"/>
              <a:ext cx="800100" cy="1076325"/>
            </a:xfrm>
            <a:prstGeom prst="foldedCorner">
              <a:avLst>
                <a:gd name="adj" fmla="val 12500"/>
              </a:avLst>
            </a:prstGeom>
            <a:gradFill rotWithShape="1">
              <a:gsLst>
                <a:gs pos="0">
                  <a:srgbClr val="FFFF99">
                    <a:gamma/>
                    <a:shade val="85490"/>
                    <a:invGamma/>
                  </a:srgbClr>
                </a:gs>
                <a:gs pos="100000">
                  <a:srgbClr val="FFFF99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6" name="AutoShape 18"/>
            <p:cNvSpPr>
              <a:spLocks noChangeArrowheads="1"/>
            </p:cNvSpPr>
            <p:nvPr/>
          </p:nvSpPr>
          <p:spPr bwMode="auto">
            <a:xfrm rot="16200000">
              <a:off x="1901802" y="1203289"/>
              <a:ext cx="800100" cy="1076325"/>
            </a:xfrm>
            <a:prstGeom prst="foldedCorner">
              <a:avLst>
                <a:gd name="adj" fmla="val 12500"/>
              </a:avLst>
            </a:prstGeom>
            <a:gradFill rotWithShape="1">
              <a:gsLst>
                <a:gs pos="0">
                  <a:srgbClr val="FFFF99">
                    <a:gamma/>
                    <a:shade val="85490"/>
                    <a:invGamma/>
                  </a:srgbClr>
                </a:gs>
                <a:gs pos="100000">
                  <a:srgbClr val="FFFF99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7" name="AutoShape 17"/>
            <p:cNvSpPr>
              <a:spLocks noChangeArrowheads="1"/>
            </p:cNvSpPr>
            <p:nvPr/>
          </p:nvSpPr>
          <p:spPr bwMode="auto">
            <a:xfrm rot="16200000">
              <a:off x="1727178" y="1482391"/>
              <a:ext cx="800100" cy="1076325"/>
            </a:xfrm>
            <a:prstGeom prst="foldedCorner">
              <a:avLst>
                <a:gd name="adj" fmla="val 12500"/>
              </a:avLst>
            </a:prstGeom>
            <a:gradFill rotWithShape="1">
              <a:gsLst>
                <a:gs pos="0">
                  <a:srgbClr val="FFFF99">
                    <a:gamma/>
                    <a:shade val="85490"/>
                    <a:invGamma/>
                  </a:srgbClr>
                </a:gs>
                <a:gs pos="100000">
                  <a:srgbClr val="FFFF99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38" name="Rectangle 37"/>
          <p:cNvSpPr/>
          <p:nvPr/>
        </p:nvSpPr>
        <p:spPr>
          <a:xfrm>
            <a:off x="4653622" y="6412881"/>
            <a:ext cx="404414" cy="197924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/>
          <p:cNvSpPr txBox="1"/>
          <p:nvPr/>
        </p:nvSpPr>
        <p:spPr>
          <a:xfrm>
            <a:off x="5063896" y="6382597"/>
            <a:ext cx="344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/>
              <a:t>work necessary to make outputs suitable for sharing</a:t>
            </a: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7430494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3367"/>
          </a:xfrm>
        </p:spPr>
        <p:txBody>
          <a:bodyPr/>
          <a:lstStyle/>
          <a:p>
            <a:r>
              <a:rPr lang="pl-PL">
                <a:solidFill>
                  <a:srgbClr val="0070C0"/>
                </a:solidFill>
              </a:rPr>
              <a:t>Sharing as part of the workflow</a:t>
            </a:r>
            <a:endParaRPr lang="en-GB">
              <a:solidFill>
                <a:srgbClr val="0070C0"/>
              </a:solidFill>
            </a:endParaRPr>
          </a:p>
        </p:txBody>
      </p:sp>
      <p:sp>
        <p:nvSpPr>
          <p:cNvPr id="6" name="AutoShape 17"/>
          <p:cNvSpPr>
            <a:spLocks noChangeArrowheads="1"/>
          </p:cNvSpPr>
          <p:nvPr/>
        </p:nvSpPr>
        <p:spPr bwMode="auto">
          <a:xfrm rot="16200000">
            <a:off x="5629545" y="4470546"/>
            <a:ext cx="606760" cy="1076325"/>
          </a:xfrm>
          <a:prstGeom prst="foldedCorner">
            <a:avLst>
              <a:gd name="adj" fmla="val 12500"/>
            </a:avLst>
          </a:prstGeom>
          <a:gradFill rotWithShape="1">
            <a:gsLst>
              <a:gs pos="0">
                <a:srgbClr val="FFFF99">
                  <a:gamma/>
                  <a:shade val="85490"/>
                  <a:invGamma/>
                </a:srgbClr>
              </a:gs>
              <a:gs pos="100000">
                <a:srgbClr val="FFFF99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5272551" y="5303696"/>
            <a:ext cx="648072" cy="828408"/>
          </a:xfrm>
          <a:prstGeom prst="rect">
            <a:avLst/>
          </a:prstGeom>
          <a:solidFill>
            <a:srgbClr val="FFC000"/>
          </a:solidFill>
          <a:ln>
            <a:solidFill>
              <a:srgbClr val="FB90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5272551" y="5156614"/>
            <a:ext cx="648072" cy="147082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6877415" y="4716390"/>
            <a:ext cx="648072" cy="147082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9"/>
          <p:cNvGrpSpPr/>
          <p:nvPr/>
        </p:nvGrpSpPr>
        <p:grpSpPr>
          <a:xfrm>
            <a:off x="8605936" y="4569309"/>
            <a:ext cx="648072" cy="1548881"/>
            <a:chOff x="7081936" y="4265240"/>
            <a:chExt cx="648072" cy="2042420"/>
          </a:xfrm>
        </p:grpSpPr>
        <p:sp>
          <p:nvSpPr>
            <p:cNvPr id="11" name="Rectangle 10"/>
            <p:cNvSpPr/>
            <p:nvPr/>
          </p:nvSpPr>
          <p:spPr>
            <a:xfrm>
              <a:off x="7081936" y="4488535"/>
              <a:ext cx="648072" cy="1819125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B90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081936" y="4265240"/>
              <a:ext cx="648072" cy="1939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929973" y="4033311"/>
            <a:ext cx="1250949" cy="818419"/>
            <a:chOff x="7403910" y="3655160"/>
            <a:chExt cx="1250949" cy="1079202"/>
          </a:xfrm>
        </p:grpSpPr>
        <p:sp>
          <p:nvSpPr>
            <p:cNvPr id="14" name="AutoShape 18"/>
            <p:cNvSpPr>
              <a:spLocks noChangeArrowheads="1"/>
            </p:cNvSpPr>
            <p:nvPr/>
          </p:nvSpPr>
          <p:spPr bwMode="auto">
            <a:xfrm rot="16200000">
              <a:off x="7716647" y="3517047"/>
              <a:ext cx="800100" cy="1076325"/>
            </a:xfrm>
            <a:prstGeom prst="foldedCorner">
              <a:avLst>
                <a:gd name="adj" fmla="val 12500"/>
              </a:avLst>
            </a:prstGeom>
            <a:gradFill rotWithShape="1">
              <a:gsLst>
                <a:gs pos="0">
                  <a:srgbClr val="FFFF99">
                    <a:gamma/>
                    <a:shade val="85490"/>
                    <a:invGamma/>
                  </a:srgbClr>
                </a:gs>
                <a:gs pos="100000">
                  <a:srgbClr val="FFFF99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" name="AutoShape 17"/>
            <p:cNvSpPr>
              <a:spLocks noChangeArrowheads="1"/>
            </p:cNvSpPr>
            <p:nvPr/>
          </p:nvSpPr>
          <p:spPr bwMode="auto">
            <a:xfrm rot="16200000">
              <a:off x="7542023" y="3796149"/>
              <a:ext cx="800100" cy="1076325"/>
            </a:xfrm>
            <a:prstGeom prst="foldedCorner">
              <a:avLst>
                <a:gd name="adj" fmla="val 12500"/>
              </a:avLst>
            </a:prstGeom>
            <a:gradFill rotWithShape="1">
              <a:gsLst>
                <a:gs pos="0">
                  <a:srgbClr val="FFFF99">
                    <a:gamma/>
                    <a:shade val="85490"/>
                    <a:invGamma/>
                  </a:srgbClr>
                </a:gs>
                <a:gs pos="100000">
                  <a:srgbClr val="FFFF99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127889" y="4329436"/>
            <a:ext cx="1250949" cy="818419"/>
            <a:chOff x="5567542" y="3933712"/>
            <a:chExt cx="1250949" cy="1079202"/>
          </a:xfrm>
        </p:grpSpPr>
        <p:sp>
          <p:nvSpPr>
            <p:cNvPr id="17" name="AutoShape 18"/>
            <p:cNvSpPr>
              <a:spLocks noChangeArrowheads="1"/>
            </p:cNvSpPr>
            <p:nvPr/>
          </p:nvSpPr>
          <p:spPr bwMode="auto">
            <a:xfrm rot="16200000">
              <a:off x="5880279" y="3795599"/>
              <a:ext cx="800100" cy="1076325"/>
            </a:xfrm>
            <a:prstGeom prst="foldedCorner">
              <a:avLst>
                <a:gd name="adj" fmla="val 12500"/>
              </a:avLst>
            </a:prstGeom>
            <a:gradFill rotWithShape="1">
              <a:gsLst>
                <a:gs pos="0">
                  <a:srgbClr val="FFFF99">
                    <a:gamma/>
                    <a:shade val="85490"/>
                    <a:invGamma/>
                  </a:srgbClr>
                </a:gs>
                <a:gs pos="100000">
                  <a:srgbClr val="FFFF99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" name="AutoShape 17"/>
            <p:cNvSpPr>
              <a:spLocks noChangeArrowheads="1"/>
            </p:cNvSpPr>
            <p:nvPr/>
          </p:nvSpPr>
          <p:spPr bwMode="auto">
            <a:xfrm rot="16200000">
              <a:off x="5705655" y="4074701"/>
              <a:ext cx="800100" cy="1076325"/>
            </a:xfrm>
            <a:prstGeom prst="foldedCorner">
              <a:avLst>
                <a:gd name="adj" fmla="val 12500"/>
              </a:avLst>
            </a:prstGeom>
            <a:gradFill rotWithShape="1">
              <a:gsLst>
                <a:gs pos="0">
                  <a:srgbClr val="FFFF99">
                    <a:gamma/>
                    <a:shade val="85490"/>
                    <a:invGamma/>
                  </a:srgbClr>
                </a:gs>
                <a:gs pos="100000">
                  <a:srgbClr val="FFFF99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091599" y="4724530"/>
            <a:ext cx="652355" cy="1407574"/>
            <a:chOff x="6877415" y="4914000"/>
            <a:chExt cx="652355" cy="1407574"/>
          </a:xfrm>
        </p:grpSpPr>
        <p:sp>
          <p:nvSpPr>
            <p:cNvPr id="20" name="Rectangle 19"/>
            <p:cNvSpPr/>
            <p:nvPr/>
          </p:nvSpPr>
          <p:spPr>
            <a:xfrm>
              <a:off x="6877415" y="5056305"/>
              <a:ext cx="648072" cy="1265269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B90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881698" y="4914000"/>
              <a:ext cx="648072" cy="14708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089775" y="1151932"/>
            <a:ext cx="3876021" cy="3915317"/>
            <a:chOff x="2051720" y="1700808"/>
            <a:chExt cx="4633544" cy="4680520"/>
          </a:xfrm>
        </p:grpSpPr>
        <p:grpSp>
          <p:nvGrpSpPr>
            <p:cNvPr id="23" name="Group 22"/>
            <p:cNvGrpSpPr/>
            <p:nvPr/>
          </p:nvGrpSpPr>
          <p:grpSpPr>
            <a:xfrm>
              <a:off x="2051720" y="1700808"/>
              <a:ext cx="4633544" cy="4680520"/>
              <a:chOff x="1979712" y="1916832"/>
              <a:chExt cx="4633544" cy="4680520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2310826" y="2348880"/>
                <a:ext cx="3942390" cy="3942390"/>
              </a:xfrm>
              <a:prstGeom prst="ellipse">
                <a:avLst/>
              </a:prstGeom>
              <a:noFill/>
              <a:ln w="5715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31" name="Group 30"/>
              <p:cNvGrpSpPr/>
              <p:nvPr/>
            </p:nvGrpSpPr>
            <p:grpSpPr>
              <a:xfrm>
                <a:off x="3563888" y="1916832"/>
                <a:ext cx="1224136" cy="1224136"/>
                <a:chOff x="3923928" y="2492896"/>
                <a:chExt cx="1224136" cy="1224136"/>
              </a:xfrm>
            </p:grpSpPr>
            <p:sp>
              <p:nvSpPr>
                <p:cNvPr id="47" name="Oval 46"/>
                <p:cNvSpPr/>
                <p:nvPr/>
              </p:nvSpPr>
              <p:spPr>
                <a:xfrm>
                  <a:off x="3923928" y="2492896"/>
                  <a:ext cx="1224136" cy="1224136"/>
                </a:xfrm>
                <a:prstGeom prst="ellipse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3959932" y="2843354"/>
                  <a:ext cx="1152128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CREATING 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32" name="Group 31"/>
              <p:cNvGrpSpPr/>
              <p:nvPr/>
            </p:nvGrpSpPr>
            <p:grpSpPr>
              <a:xfrm>
                <a:off x="5148065" y="2780928"/>
                <a:ext cx="1465191" cy="1224136"/>
                <a:chOff x="3815917" y="2492896"/>
                <a:chExt cx="1465191" cy="1224136"/>
              </a:xfrm>
            </p:grpSpPr>
            <p:sp>
              <p:nvSpPr>
                <p:cNvPr id="45" name="Oval 44"/>
                <p:cNvSpPr/>
                <p:nvPr/>
              </p:nvSpPr>
              <p:spPr>
                <a:xfrm>
                  <a:off x="3923928" y="2492896"/>
                  <a:ext cx="1224136" cy="1224136"/>
                </a:xfrm>
                <a:prstGeom prst="ellipse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6" name="TextBox 45"/>
                <p:cNvSpPr txBox="1"/>
                <p:nvPr/>
              </p:nvSpPr>
              <p:spPr>
                <a:xfrm>
                  <a:off x="3815917" y="2843354"/>
                  <a:ext cx="1465191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1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PROCESSING</a:t>
                  </a:r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33" name="Group 32"/>
              <p:cNvGrpSpPr/>
              <p:nvPr/>
            </p:nvGrpSpPr>
            <p:grpSpPr>
              <a:xfrm>
                <a:off x="5148065" y="4509120"/>
                <a:ext cx="1400261" cy="1224136"/>
                <a:chOff x="3851921" y="2492896"/>
                <a:chExt cx="1400261" cy="1224136"/>
              </a:xfrm>
            </p:grpSpPr>
            <p:sp>
              <p:nvSpPr>
                <p:cNvPr id="43" name="Oval 42"/>
                <p:cNvSpPr/>
                <p:nvPr/>
              </p:nvSpPr>
              <p:spPr>
                <a:xfrm>
                  <a:off x="3923928" y="2492896"/>
                  <a:ext cx="1224136" cy="1224136"/>
                </a:xfrm>
                <a:prstGeom prst="ellipse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>
                  <a:off x="3851921" y="2843354"/>
                  <a:ext cx="1400261" cy="5886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ANALYSING</a:t>
                  </a:r>
                  <a:r>
                    <a:rPr lang="pl-PL" sz="14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34" name="Group 33"/>
              <p:cNvGrpSpPr/>
              <p:nvPr/>
            </p:nvGrpSpPr>
            <p:grpSpPr>
              <a:xfrm>
                <a:off x="3498957" y="5373216"/>
                <a:ext cx="1509656" cy="1224136"/>
                <a:chOff x="3786989" y="2492896"/>
                <a:chExt cx="1509656" cy="1224136"/>
              </a:xfrm>
            </p:grpSpPr>
            <p:sp>
              <p:nvSpPr>
                <p:cNvPr id="41" name="Oval 40"/>
                <p:cNvSpPr/>
                <p:nvPr/>
              </p:nvSpPr>
              <p:spPr>
                <a:xfrm>
                  <a:off x="3923928" y="2492896"/>
                  <a:ext cx="1224136" cy="1224136"/>
                </a:xfrm>
                <a:prstGeom prst="ellipse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2" name="TextBox 41"/>
                <p:cNvSpPr txBox="1"/>
                <p:nvPr/>
              </p:nvSpPr>
              <p:spPr>
                <a:xfrm>
                  <a:off x="3786989" y="2843354"/>
                  <a:ext cx="1509656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1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PRESERVING</a:t>
                  </a:r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35" name="Group 34"/>
              <p:cNvGrpSpPr/>
              <p:nvPr/>
            </p:nvGrpSpPr>
            <p:grpSpPr>
              <a:xfrm>
                <a:off x="1979712" y="4509120"/>
                <a:ext cx="1224136" cy="1224136"/>
                <a:chOff x="3923928" y="2564904"/>
                <a:chExt cx="1224136" cy="1224136"/>
              </a:xfrm>
            </p:grpSpPr>
            <p:sp>
              <p:nvSpPr>
                <p:cNvPr id="39" name="Oval 38"/>
                <p:cNvSpPr/>
                <p:nvPr/>
              </p:nvSpPr>
              <p:spPr>
                <a:xfrm>
                  <a:off x="3923928" y="2564904"/>
                  <a:ext cx="1224136" cy="1224136"/>
                </a:xfrm>
                <a:prstGeom prst="ellipse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3959932" y="2941834"/>
                  <a:ext cx="1152128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SHARING</a:t>
                  </a:r>
                </a:p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36" name="Group 35"/>
              <p:cNvGrpSpPr/>
              <p:nvPr/>
            </p:nvGrpSpPr>
            <p:grpSpPr>
              <a:xfrm>
                <a:off x="1979712" y="2708920"/>
                <a:ext cx="1224136" cy="1224136"/>
                <a:chOff x="3923928" y="2420888"/>
                <a:chExt cx="1224136" cy="1224136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3923928" y="2420888"/>
                  <a:ext cx="1224136" cy="122413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8" name="TextBox 37"/>
                <p:cNvSpPr txBox="1"/>
                <p:nvPr/>
              </p:nvSpPr>
              <p:spPr>
                <a:xfrm>
                  <a:off x="3959932" y="2813809"/>
                  <a:ext cx="1152128" cy="551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l-PL" sz="120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RE-USING DATA</a:t>
                  </a:r>
                  <a:endParaRPr lang="en-GB" sz="12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24" name="Right Arrow 23"/>
            <p:cNvSpPr/>
            <p:nvPr/>
          </p:nvSpPr>
          <p:spPr>
            <a:xfrm rot="1619807" flipV="1">
              <a:off x="5174188" y="2303398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ight Arrow 24"/>
            <p:cNvSpPr/>
            <p:nvPr/>
          </p:nvSpPr>
          <p:spPr>
            <a:xfrm rot="5212365" flipV="1">
              <a:off x="6197255" y="3995999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ight Arrow 25"/>
            <p:cNvSpPr/>
            <p:nvPr/>
          </p:nvSpPr>
          <p:spPr>
            <a:xfrm rot="8847248" flipV="1">
              <a:off x="5300817" y="5674556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ight Arrow 26"/>
            <p:cNvSpPr/>
            <p:nvPr/>
          </p:nvSpPr>
          <p:spPr>
            <a:xfrm rot="12776736" flipV="1">
              <a:off x="3097300" y="5646115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ight Arrow 27"/>
            <p:cNvSpPr/>
            <p:nvPr/>
          </p:nvSpPr>
          <p:spPr>
            <a:xfrm rot="16200000" flipV="1">
              <a:off x="2254352" y="3914627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ight Arrow 28"/>
            <p:cNvSpPr/>
            <p:nvPr/>
          </p:nvSpPr>
          <p:spPr>
            <a:xfrm rot="19590936" flipV="1">
              <a:off x="3218543" y="2332540"/>
              <a:ext cx="253828" cy="151064"/>
            </a:xfrm>
            <a:prstGeom prst="rightArrow">
              <a:avLst>
                <a:gd name="adj1" fmla="val 27886"/>
                <a:gd name="adj2" fmla="val 50000"/>
              </a:avLst>
            </a:prstGeom>
            <a:solidFill>
              <a:srgbClr val="91C6F7"/>
            </a:solidFill>
            <a:ln>
              <a:solidFill>
                <a:srgbClr val="91C6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9" name="AutoShape 17"/>
          <p:cNvSpPr>
            <a:spLocks noChangeArrowheads="1"/>
          </p:cNvSpPr>
          <p:nvPr/>
        </p:nvSpPr>
        <p:spPr bwMode="auto">
          <a:xfrm rot="16200000">
            <a:off x="5831371" y="4598238"/>
            <a:ext cx="606760" cy="1076325"/>
          </a:xfrm>
          <a:prstGeom prst="foldedCorner">
            <a:avLst>
              <a:gd name="adj" fmla="val 12500"/>
            </a:avLst>
          </a:prstGeom>
          <a:gradFill rotWithShape="1">
            <a:gsLst>
              <a:gs pos="0">
                <a:srgbClr val="FFFF99">
                  <a:gamma/>
                  <a:shade val="85490"/>
                  <a:invGamma/>
                </a:srgbClr>
              </a:gs>
              <a:gs pos="100000">
                <a:srgbClr val="FFFF99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4476984" y="1099667"/>
            <a:ext cx="0" cy="50324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 rot="16200000">
            <a:off x="3459528" y="3335804"/>
            <a:ext cx="14718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/>
              <a:t>Time and effort</a:t>
            </a:r>
            <a:endParaRPr lang="en-GB" sz="1600"/>
          </a:p>
        </p:txBody>
      </p:sp>
      <p:sp>
        <p:nvSpPr>
          <p:cNvPr id="52" name="Rectangle 51"/>
          <p:cNvSpPr/>
          <p:nvPr/>
        </p:nvSpPr>
        <p:spPr>
          <a:xfrm>
            <a:off x="4093449" y="6429360"/>
            <a:ext cx="404414" cy="197924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/>
          <p:cNvSpPr txBox="1"/>
          <p:nvPr/>
        </p:nvSpPr>
        <p:spPr>
          <a:xfrm>
            <a:off x="4503723" y="6399076"/>
            <a:ext cx="3466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/>
              <a:t>work necessary to make outputs suitable for sharing</a:t>
            </a:r>
            <a:endParaRPr lang="en-GB" sz="1200"/>
          </a:p>
        </p:txBody>
      </p:sp>
      <p:sp>
        <p:nvSpPr>
          <p:cNvPr id="54" name="Rectangle 53"/>
          <p:cNvSpPr/>
          <p:nvPr/>
        </p:nvSpPr>
        <p:spPr>
          <a:xfrm>
            <a:off x="8114539" y="6431101"/>
            <a:ext cx="404414" cy="197924"/>
          </a:xfrm>
          <a:prstGeom prst="rect">
            <a:avLst/>
          </a:prstGeom>
          <a:solidFill>
            <a:srgbClr val="FFC000"/>
          </a:solidFill>
          <a:ln>
            <a:solidFill>
              <a:srgbClr val="FB90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TextBox 54"/>
          <p:cNvSpPr txBox="1"/>
          <p:nvPr/>
        </p:nvSpPr>
        <p:spPr>
          <a:xfrm>
            <a:off x="8524813" y="6400817"/>
            <a:ext cx="2008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/>
              <a:t>standard research operations</a:t>
            </a: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6574304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EB886-4927-4A86-9F43-271118DD4B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Data Management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C4AD5-D52F-4AC9-BDF8-875BB06B89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6903E5-F5BC-439A-9F5A-8655C3E3A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186" y="2504161"/>
            <a:ext cx="7781011" cy="353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6669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69A1F-3303-4E66-8117-1156605696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Data Management Planning: What? Why?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ED0D-B258-4C4C-8668-D79CFE51BFE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41280" y="1330035"/>
            <a:ext cx="10702576" cy="5130141"/>
          </a:xfrm>
        </p:spPr>
        <p:txBody>
          <a:bodyPr>
            <a:normAutofit/>
          </a:bodyPr>
          <a:lstStyle/>
          <a:p>
            <a:r>
              <a:rPr lang="en-GB" sz="2600"/>
              <a:t>What: thinking </a:t>
            </a:r>
            <a:r>
              <a:rPr lang="pl-PL" sz="2600"/>
              <a:t>what data you will generate</a:t>
            </a:r>
            <a:endParaRPr lang="en-GB" sz="2600"/>
          </a:p>
          <a:p>
            <a:r>
              <a:rPr lang="pl-PL" sz="2400" b="0">
                <a:solidFill>
                  <a:schemeClr val="tx1"/>
                </a:solidFill>
              </a:rPr>
              <a:t>Types of data, format, volume of the data</a:t>
            </a:r>
            <a:endParaRPr lang="en-GB" sz="2400" b="0">
              <a:solidFill>
                <a:schemeClr val="tx1"/>
              </a:solidFill>
            </a:endParaRPr>
          </a:p>
          <a:p>
            <a:endParaRPr lang="pl-PL" sz="2400" b="0">
              <a:solidFill>
                <a:schemeClr val="tx1"/>
              </a:solidFill>
            </a:endParaRPr>
          </a:p>
          <a:p>
            <a:r>
              <a:rPr lang="pl-PL" sz="2600"/>
              <a:t>How</a:t>
            </a:r>
            <a:r>
              <a:rPr lang="en-GB" sz="2600"/>
              <a:t>: thinking about how you will</a:t>
            </a:r>
          </a:p>
          <a:p>
            <a:r>
              <a:rPr lang="en-GB" sz="2400">
                <a:solidFill>
                  <a:schemeClr val="tx1"/>
                </a:solidFill>
              </a:rPr>
              <a:t>Organise, d</a:t>
            </a:r>
            <a:r>
              <a:rPr lang="pl-PL" sz="2400">
                <a:solidFill>
                  <a:schemeClr val="tx1"/>
                </a:solidFill>
              </a:rPr>
              <a:t>escribe</a:t>
            </a:r>
            <a:r>
              <a:rPr lang="en-GB" sz="2400">
                <a:solidFill>
                  <a:schemeClr val="tx1"/>
                </a:solidFill>
              </a:rPr>
              <a:t>, securely store, and back your data up</a:t>
            </a:r>
          </a:p>
          <a:p>
            <a:endParaRPr lang="en-GB" sz="2400" b="0">
              <a:solidFill>
                <a:schemeClr val="tx1"/>
              </a:solidFill>
            </a:endParaRPr>
          </a:p>
          <a:p>
            <a:r>
              <a:rPr lang="en-GB"/>
              <a:t>W</a:t>
            </a:r>
            <a:r>
              <a:rPr lang="pl-PL"/>
              <a:t>here</a:t>
            </a:r>
            <a:r>
              <a:rPr lang="en-GB"/>
              <a:t>: to ensure your data is available for </a:t>
            </a:r>
            <a:r>
              <a:rPr lang="pl-PL"/>
              <a:t>replication re-use</a:t>
            </a:r>
            <a:r>
              <a:rPr lang="en-GB"/>
              <a:t>:</a:t>
            </a:r>
          </a:p>
          <a:p>
            <a:r>
              <a:rPr lang="pl-PL" sz="2400">
                <a:solidFill>
                  <a:schemeClr val="tx1"/>
                </a:solidFill>
              </a:rPr>
              <a:t>archiving, publishing, conditions of re-use</a:t>
            </a:r>
            <a:endParaRPr lang="en-GB" sz="2400" b="0">
              <a:solidFill>
                <a:schemeClr val="tx1"/>
              </a:solidFill>
            </a:endParaRPr>
          </a:p>
          <a:p>
            <a:endParaRPr lang="en-GB" sz="2400" b="0">
              <a:solidFill>
                <a:schemeClr val="tx1"/>
              </a:solidFill>
            </a:endParaRPr>
          </a:p>
          <a:p>
            <a:r>
              <a:rPr lang="pl-PL"/>
              <a:t>Tool</a:t>
            </a:r>
            <a:r>
              <a:rPr lang="en-GB"/>
              <a:t>: </a:t>
            </a:r>
            <a:r>
              <a:rPr lang="en-GB" err="1"/>
              <a:t>DMPOnline</a:t>
            </a:r>
            <a:r>
              <a:rPr lang="en-GB"/>
              <a:t> </a:t>
            </a:r>
            <a:r>
              <a:rPr lang="en-GB">
                <a:hlinkClick r:id="rId3"/>
              </a:rPr>
              <a:t>https://dmponline.ed.ac.uk</a:t>
            </a:r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2750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0940F9-1309-4FEE-96C3-541F637FE8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solidFill>
                  <a:srgbClr val="0070C0"/>
                </a:solidFill>
              </a:rPr>
              <a:t>Writing a DMP for your Research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1CABE2-8F07-4DC3-93C1-F22156911D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Hands-on workshop</a:t>
            </a:r>
            <a:endParaRPr lang="en-GB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0">
                <a:solidFill>
                  <a:schemeClr val="tx1"/>
                </a:solidFill>
              </a:rPr>
              <a:t>Understand the necessity/benefits of producing a DMP!</a:t>
            </a:r>
            <a:endParaRPr lang="en-GB" sz="2400" b="0">
              <a:solidFill>
                <a:schemeClr val="tx1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0">
                <a:solidFill>
                  <a:schemeClr val="tx1"/>
                </a:solidFill>
              </a:rPr>
              <a:t>Discover how to register for and use DMPonline!</a:t>
            </a:r>
            <a:endParaRPr lang="en-GB" sz="2400" b="0">
              <a:solidFill>
                <a:schemeClr val="tx1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0">
                <a:solidFill>
                  <a:schemeClr val="tx1"/>
                </a:solidFill>
              </a:rPr>
              <a:t>Draft a basic DMP!</a:t>
            </a:r>
          </a:p>
          <a:p>
            <a:endParaRPr lang="en-GB"/>
          </a:p>
          <a:p>
            <a:r>
              <a:rPr lang="en-GB"/>
              <a:t>Find course dates and register:</a:t>
            </a:r>
            <a:r>
              <a:rPr lang="en-GB" sz="2400"/>
              <a:t> </a:t>
            </a:r>
            <a:r>
              <a:rPr lang="en-GB" sz="2400" b="0">
                <a:hlinkClick r:id="rId3"/>
              </a:rPr>
              <a:t>https://www.ed.ac.uk/is/data-training</a:t>
            </a:r>
            <a:r>
              <a:rPr lang="en-GB" sz="2400" b="0"/>
              <a:t> </a:t>
            </a:r>
          </a:p>
          <a:p>
            <a:pPr marL="0" indent="0">
              <a:buNone/>
            </a:pPr>
            <a:r>
              <a:rPr lang="en-GB">
                <a:cs typeface="Calibri"/>
              </a:rPr>
              <a:t>(go to workshops)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4545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>
                <a:solidFill>
                  <a:srgbClr val="0070C0"/>
                </a:solidFill>
              </a:rPr>
              <a:t>Your musts</a:t>
            </a:r>
            <a:endParaRPr lang="en-GB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9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>
                <a:solidFill>
                  <a:srgbClr val="0070C0"/>
                </a:solidFill>
              </a:rPr>
              <a:t>According to policies (the School, the University and the funders):</a:t>
            </a:r>
          </a:p>
          <a:p>
            <a:pPr marL="0" indent="0">
              <a:buNone/>
            </a:pPr>
            <a:endParaRPr lang="pl-PL">
              <a:solidFill>
                <a:srgbClr val="0070C0"/>
              </a:solidFill>
            </a:endParaRPr>
          </a:p>
          <a:p>
            <a:r>
              <a:rPr lang="pl-PL">
                <a:solidFill>
                  <a:srgbClr val="0070C0"/>
                </a:solidFill>
              </a:rPr>
              <a:t>You are responsible for safety of your data (both storage and access)</a:t>
            </a:r>
          </a:p>
          <a:p>
            <a:endParaRPr lang="pl-PL">
              <a:solidFill>
                <a:srgbClr val="0070C0"/>
              </a:solidFill>
            </a:endParaRPr>
          </a:p>
          <a:p>
            <a:r>
              <a:rPr lang="pl-PL">
                <a:solidFill>
                  <a:srgbClr val="0070C0"/>
                </a:solidFill>
              </a:rPr>
              <a:t>You have to have DMP for your project</a:t>
            </a:r>
          </a:p>
          <a:p>
            <a:endParaRPr lang="pl-PL">
              <a:solidFill>
                <a:srgbClr val="0070C0"/>
              </a:solidFill>
            </a:endParaRPr>
          </a:p>
          <a:p>
            <a:r>
              <a:rPr lang="pl-PL">
                <a:solidFill>
                  <a:srgbClr val="0070C0"/>
                </a:solidFill>
              </a:rPr>
              <a:t>You have to publish with Open Access</a:t>
            </a:r>
          </a:p>
          <a:p>
            <a:endParaRPr lang="pl-PL">
              <a:solidFill>
                <a:srgbClr val="0070C0"/>
              </a:solidFill>
            </a:endParaRPr>
          </a:p>
          <a:p>
            <a:r>
              <a:rPr lang="pl-PL">
                <a:solidFill>
                  <a:srgbClr val="0070C0"/>
                </a:solidFill>
              </a:rPr>
              <a:t>You have to make available all the data underlying publications</a:t>
            </a:r>
            <a:endParaRPr lang="en-GB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0956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>
                <a:solidFill>
                  <a:srgbClr val="0070C0"/>
                </a:solidFill>
              </a:rPr>
              <a:t>You want to</a:t>
            </a:r>
            <a:endParaRPr lang="en-GB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96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70C0"/>
                </a:solidFill>
              </a:rPr>
              <a:t>Have as many public outputs as possible:</a:t>
            </a:r>
          </a:p>
          <a:p>
            <a:pPr marL="0" indent="0">
              <a:buNone/>
            </a:pPr>
            <a:endParaRPr lang="pl-PL" dirty="0">
              <a:solidFill>
                <a:srgbClr val="0070C0"/>
              </a:solidFill>
            </a:endParaRPr>
          </a:p>
          <a:p>
            <a:r>
              <a:rPr lang="pl-PL" dirty="0">
                <a:solidFill>
                  <a:srgbClr val="0070C0"/>
                </a:solidFill>
              </a:rPr>
              <a:t>Datasets in public </a:t>
            </a:r>
            <a:r>
              <a:rPr lang="pl-PL" dirty="0" smtClean="0">
                <a:solidFill>
                  <a:srgbClr val="0070C0"/>
                </a:solidFill>
              </a:rPr>
              <a:t>repositories</a:t>
            </a:r>
          </a:p>
          <a:p>
            <a:r>
              <a:rPr lang="pl-PL" dirty="0" smtClean="0">
                <a:solidFill>
                  <a:srgbClr val="0070C0"/>
                </a:solidFill>
              </a:rPr>
              <a:t>Public protocols</a:t>
            </a:r>
            <a:endParaRPr lang="pl-PL" dirty="0">
              <a:solidFill>
                <a:srgbClr val="0070C0"/>
              </a:solidFill>
            </a:endParaRPr>
          </a:p>
          <a:p>
            <a:r>
              <a:rPr lang="pl-PL" dirty="0">
                <a:solidFill>
                  <a:srgbClr val="0070C0"/>
                </a:solidFill>
              </a:rPr>
              <a:t>Code </a:t>
            </a:r>
            <a:r>
              <a:rPr lang="pl-PL" dirty="0" smtClean="0">
                <a:solidFill>
                  <a:srgbClr val="0070C0"/>
                </a:solidFill>
              </a:rPr>
              <a:t>packages</a:t>
            </a:r>
            <a:endParaRPr lang="pl-PL" dirty="0">
              <a:solidFill>
                <a:srgbClr val="0070C0"/>
              </a:solidFill>
            </a:endParaRPr>
          </a:p>
          <a:p>
            <a:r>
              <a:rPr lang="pl-PL" dirty="0">
                <a:solidFill>
                  <a:srgbClr val="0070C0"/>
                </a:solidFill>
              </a:rPr>
              <a:t>Public </a:t>
            </a:r>
            <a:r>
              <a:rPr lang="pl-PL" dirty="0" smtClean="0">
                <a:solidFill>
                  <a:srgbClr val="0070C0"/>
                </a:solidFill>
              </a:rPr>
              <a:t>engagement</a:t>
            </a:r>
          </a:p>
          <a:p>
            <a:r>
              <a:rPr lang="pl-PL" dirty="0" smtClean="0">
                <a:solidFill>
                  <a:srgbClr val="0070C0"/>
                </a:solidFill>
              </a:rPr>
              <a:t>Involvment in Community groups</a:t>
            </a:r>
            <a:r>
              <a:rPr lang="pl-PL" dirty="0" smtClean="0">
                <a:solidFill>
                  <a:srgbClr val="0070C0"/>
                </a:solidFill>
              </a:rPr>
              <a:t>, </a:t>
            </a:r>
            <a:r>
              <a:rPr lang="pl-PL" dirty="0">
                <a:solidFill>
                  <a:srgbClr val="0070C0"/>
                </a:solidFill>
              </a:rPr>
              <a:t>student groups etc</a:t>
            </a:r>
            <a:endParaRPr lang="pl-PL" dirty="0">
              <a:solidFill>
                <a:srgbClr val="0070C0"/>
              </a:solidFill>
              <a:cs typeface="Calibri"/>
            </a:endParaRPr>
          </a:p>
          <a:p>
            <a:pPr marL="0" indent="0">
              <a:buNone/>
            </a:pPr>
            <a:endParaRPr lang="pl-PL" dirty="0">
              <a:solidFill>
                <a:srgbClr val="0070C0"/>
              </a:solidFill>
              <a:cs typeface="Calibri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70C0"/>
                </a:solidFill>
              </a:rPr>
              <a:t>for your Narrative CVs</a:t>
            </a: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484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BA876-9561-462B-89F2-FFD0BB8C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Open Science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E59DD7-8111-4360-8E11-D0D1857E0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557" y="1303976"/>
            <a:ext cx="8986886" cy="51927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993136-21F8-4C60-998C-3D9B641EB2F6}"/>
              </a:ext>
            </a:extLst>
          </p:cNvPr>
          <p:cNvSpPr txBox="1"/>
          <p:nvPr/>
        </p:nvSpPr>
        <p:spPr>
          <a:xfrm>
            <a:off x="669303" y="6353666"/>
            <a:ext cx="1485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CREDITS [1] CC BY</a:t>
            </a:r>
          </a:p>
        </p:txBody>
      </p:sp>
    </p:spTree>
    <p:extLst>
      <p:ext uri="{BB962C8B-B14F-4D97-AF65-F5344CB8AC3E}">
        <p14:creationId xmlns:p14="http://schemas.microsoft.com/office/powerpoint/2010/main" val="19937491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Narrative </a:t>
            </a:r>
            <a:r>
              <a:rPr lang="en-GB" dirty="0" smtClean="0"/>
              <a:t>CV</a:t>
            </a:r>
            <a:r>
              <a:rPr lang="pl-PL" dirty="0" smtClean="0"/>
              <a:t>s are comming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IE" dirty="0"/>
              <a:t>Generation of Knowledge</a:t>
            </a:r>
            <a:endParaRPr lang="en-GB" dirty="0"/>
          </a:p>
          <a:p>
            <a:pPr lvl="0"/>
            <a:r>
              <a:rPr lang="en-IE" dirty="0"/>
              <a:t>Development of Individuals and Collaborations  </a:t>
            </a:r>
            <a:endParaRPr lang="en-GB" dirty="0"/>
          </a:p>
          <a:p>
            <a:pPr lvl="0"/>
            <a:r>
              <a:rPr lang="en-IE" dirty="0"/>
              <a:t>Supporting Broader Society and the Economy  </a:t>
            </a:r>
            <a:endParaRPr lang="en-GB" dirty="0"/>
          </a:p>
          <a:p>
            <a:pPr lvl="0"/>
            <a:r>
              <a:rPr lang="en-IE" dirty="0"/>
              <a:t>Supporting the Research Community </a:t>
            </a: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495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Narrative CV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 </a:t>
            </a:r>
            <a:r>
              <a:rPr lang="en-GB" dirty="0"/>
              <a:t>broad definition of ‘output’ is </a:t>
            </a:r>
            <a:r>
              <a:rPr lang="en-GB" dirty="0" smtClean="0"/>
              <a:t>used, such </a:t>
            </a:r>
            <a:r>
              <a:rPr lang="en-GB" dirty="0"/>
              <a:t>as datasets, patents and software.</a:t>
            </a:r>
          </a:p>
          <a:p>
            <a:r>
              <a:rPr lang="en-GB" dirty="0" smtClean="0"/>
              <a:t>Special </a:t>
            </a:r>
            <a:r>
              <a:rPr lang="en-GB" dirty="0"/>
              <a:t>attention is paid to Open </a:t>
            </a:r>
            <a:r>
              <a:rPr lang="en-GB" dirty="0" smtClean="0"/>
              <a:t>Science, which outputs </a:t>
            </a:r>
            <a:r>
              <a:rPr lang="en-GB" dirty="0"/>
              <a:t>are openly available</a:t>
            </a:r>
            <a:r>
              <a:rPr lang="en-GB" dirty="0" smtClean="0"/>
              <a:t>.</a:t>
            </a:r>
          </a:p>
          <a:p>
            <a:r>
              <a:rPr lang="en-US" dirty="0" smtClean="0"/>
              <a:t>New metrics: retweets, </a:t>
            </a:r>
            <a:r>
              <a:rPr lang="en-US" dirty="0"/>
              <a:t>online views and </a:t>
            </a:r>
            <a:r>
              <a:rPr lang="en-US" dirty="0" smtClean="0"/>
              <a:t>downloads</a:t>
            </a:r>
            <a:r>
              <a:rPr lang="en-US" smtClean="0"/>
              <a:t>, discussions, </a:t>
            </a:r>
            <a:r>
              <a:rPr lang="en-US" dirty="0" smtClean="0"/>
              <a:t>presence in mass </a:t>
            </a:r>
            <a:r>
              <a:rPr lang="en-US" dirty="0"/>
              <a:t>media technology platforms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305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It is </a:t>
            </a:r>
            <a:r>
              <a:rPr lang="pl-PL" dirty="0" smtClean="0"/>
              <a:t>easier to </a:t>
            </a:r>
            <a:r>
              <a:rPr lang="pl-PL" smtClean="0"/>
              <a:t>be prep</a:t>
            </a:r>
            <a:r>
              <a:rPr lang="en-GB" smtClean="0"/>
              <a:t>a</a:t>
            </a:r>
            <a:r>
              <a:rPr lang="pl-PL" smtClean="0"/>
              <a:t>red </a:t>
            </a:r>
            <a:r>
              <a:rPr lang="pl-PL" dirty="0" smtClean="0"/>
              <a:t>than to fake it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It takes time to make the outputs public</a:t>
            </a:r>
          </a:p>
          <a:p>
            <a:r>
              <a:rPr lang="en-GB" dirty="0" smtClean="0"/>
              <a:t>The quality of open outputs is easy to assess</a:t>
            </a:r>
          </a:p>
          <a:p>
            <a:endParaRPr lang="en-GB" dirty="0" smtClean="0"/>
          </a:p>
          <a:p>
            <a:r>
              <a:rPr lang="en-GB" dirty="0" smtClean="0"/>
              <a:t>Timestamps 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278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9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BioRDM wiki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www.wiki.ed.ac.uk/display/RDMS</a:t>
            </a:r>
            <a:endParaRPr lang="pl-PL" dirty="0" smtClean="0"/>
          </a:p>
          <a:p>
            <a:pPr marL="0" indent="0">
              <a:buNone/>
            </a:pPr>
            <a:r>
              <a:rPr lang="pl-PL" dirty="0" smtClean="0"/>
              <a:t>(demo)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RDS page</a:t>
            </a:r>
          </a:p>
          <a:p>
            <a:pPr marL="0" indent="0">
              <a:buNone/>
            </a:pPr>
            <a:r>
              <a:rPr lang="en-GB" dirty="0">
                <a:hlinkClick r:id="rId3"/>
              </a:rPr>
              <a:t>https://www.ed.ac.uk/information-services/research-support/research-data-service</a:t>
            </a:r>
            <a:endParaRPr lang="pl-PL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083854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96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UoE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DataStore</a:t>
            </a: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looks like your computer disk</a:t>
            </a: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 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drive</a:t>
            </a: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l-PL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250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GB </a:t>
            </a:r>
            <a:r>
              <a:rPr lang="pl-PL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+ 250GB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 student)</a:t>
            </a: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accessible from all computers</a:t>
            </a:r>
          </a:p>
          <a:p>
            <a:r>
              <a:rPr lang="en-US" dirty="0">
                <a:solidFill>
                  <a:srgbClr val="0070C0"/>
                </a:solidFill>
                <a:latin typeface="Arial"/>
                <a:cs typeface="Arial"/>
              </a:rPr>
              <a:t>off-site backup and versioning/history of the files</a:t>
            </a:r>
          </a:p>
          <a:p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easy 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sharing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within the University</a:t>
            </a:r>
            <a:endParaRPr lang="pl-PL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l-PL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Dropbox like access vis DataSync</a:t>
            </a: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4407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96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UoE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DataStore</a:t>
            </a: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looks like your computer disk</a:t>
            </a: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 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drive</a:t>
            </a: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l-PL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250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GB </a:t>
            </a:r>
            <a:r>
              <a:rPr lang="pl-PL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+ 250GB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 student)</a:t>
            </a: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accessible from all computers</a:t>
            </a:r>
          </a:p>
          <a:p>
            <a:r>
              <a:rPr lang="en-US" dirty="0">
                <a:solidFill>
                  <a:srgbClr val="0070C0"/>
                </a:solidFill>
                <a:latin typeface="Arial"/>
                <a:cs typeface="Arial"/>
              </a:rPr>
              <a:t>off-site backup and versioning/history of the files</a:t>
            </a:r>
          </a:p>
          <a:p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easy 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sharing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within the University</a:t>
            </a:r>
            <a:endParaRPr lang="pl-PL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l-PL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Dropbox like access vis DataSync</a:t>
            </a: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7835A5-6403-45A8-B930-3E2310FC2469}"/>
              </a:ext>
            </a:extLst>
          </p:cNvPr>
          <p:cNvSpPr/>
          <p:nvPr/>
        </p:nvSpPr>
        <p:spPr>
          <a:xfrm rot="20900271">
            <a:off x="1214120" y="3313945"/>
            <a:ext cx="9763760" cy="1200329"/>
          </a:xfrm>
          <a:prstGeom prst="rect">
            <a:avLst/>
          </a:prstGeom>
          <a:solidFill>
            <a:srgbClr val="FFFFFF">
              <a:alpha val="69804"/>
            </a:srgbClr>
          </a:solidFill>
          <a:ln w="38100">
            <a:solidFill>
              <a:srgbClr val="C00000"/>
            </a:solidFill>
            <a:prstDash val="dash"/>
          </a:ln>
        </p:spPr>
        <p:txBody>
          <a:bodyPr wrap="square">
            <a:spAutoFit/>
          </a:bodyPr>
          <a:lstStyle/>
          <a:p>
            <a:pPr algn="ctr"/>
            <a:endParaRPr lang="en-GB" sz="2400" b="1">
              <a:solidFill>
                <a:srgbClr val="C00000"/>
              </a:solidFill>
            </a:endParaRPr>
          </a:p>
          <a:p>
            <a:pPr algn="ctr"/>
            <a:r>
              <a:rPr lang="en-GB" sz="2400" b="1">
                <a:solidFill>
                  <a:srgbClr val="C00000"/>
                </a:solidFill>
              </a:rPr>
              <a:t>Please Use </a:t>
            </a:r>
            <a:r>
              <a:rPr lang="en-GB" sz="2400" b="1" err="1">
                <a:solidFill>
                  <a:srgbClr val="C00000"/>
                </a:solidFill>
              </a:rPr>
              <a:t>DataStore</a:t>
            </a:r>
            <a:endParaRPr lang="en-GB" sz="2400" b="1">
              <a:solidFill>
                <a:srgbClr val="C00000"/>
              </a:solidFill>
            </a:endParaRPr>
          </a:p>
          <a:p>
            <a:pPr algn="ctr"/>
            <a:endParaRPr lang="en-GB" sz="24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23669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9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0070C0"/>
                </a:solidFill>
                <a:cs typeface="Arial" panose="020B0604020202020204" pitchFamily="34" charset="0"/>
              </a:rPr>
              <a:t>UoE</a:t>
            </a:r>
            <a:r>
              <a:rPr lang="en-US" sz="2400" dirty="0">
                <a:solidFill>
                  <a:srgbClr val="0070C0"/>
                </a:solidFill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rgbClr val="0070C0"/>
                </a:solidFill>
                <a:cs typeface="Arial" panose="020B0604020202020204" pitchFamily="34" charset="0"/>
              </a:rPr>
              <a:t>DataStore</a:t>
            </a:r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 - using</a:t>
            </a:r>
            <a:endParaRPr lang="en-US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l-PL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Group space </a:t>
            </a:r>
            <a:b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</a:br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(</a:t>
            </a:r>
            <a:r>
              <a:rPr lang="en-US" sz="2400" dirty="0" smtClean="0">
                <a:solidFill>
                  <a:srgbClr val="0070C0"/>
                </a:solidFill>
                <a:cs typeface="Arial" panose="020B0604020202020204" pitchFamily="34" charset="0"/>
                <a:hlinkClick r:id="rId2" action="ppaction://hlinkfile"/>
              </a:rPr>
              <a:t>\\csce.datastore.ed.ac.uk\csce\biology\groups\YOUR-GROUP</a:t>
            </a:r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)</a:t>
            </a:r>
            <a:endParaRPr lang="pl-PL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Private </a:t>
            </a:r>
            <a:b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</a:br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(</a:t>
            </a:r>
            <a:r>
              <a:rPr lang="en-GB" sz="2400" dirty="0" smtClean="0">
                <a:solidFill>
                  <a:srgbClr val="0070C0"/>
                </a:solidFill>
                <a:hlinkClick r:id="rId3" action="ppaction://hlinkfile"/>
              </a:rPr>
              <a:t>\\</a:t>
            </a:r>
            <a:r>
              <a:rPr lang="en-GB" sz="2400" dirty="0">
                <a:solidFill>
                  <a:srgbClr val="0070C0"/>
                </a:solidFill>
                <a:hlinkClick r:id="rId3" action="ppaction://hlinkfile"/>
              </a:rPr>
              <a:t>csce.datastore.ed.ac.uk\csce\biology\users\YOUR_LOGIN</a:t>
            </a:r>
            <a:r>
              <a:rPr lang="pl-PL" sz="2400" dirty="0">
                <a:solidFill>
                  <a:srgbClr val="0070C0"/>
                </a:solidFill>
              </a:rPr>
              <a:t>)</a:t>
            </a:r>
          </a:p>
          <a:p>
            <a:pPr marL="0" indent="0">
              <a:buNone/>
            </a:pPr>
            <a:endParaRPr lang="pl-PL" sz="2400" dirty="0" smtClean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Use group space for data!</a:t>
            </a:r>
          </a:p>
          <a:p>
            <a:endParaRPr lang="pl-PL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61574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9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0070C0"/>
                </a:solidFill>
                <a:cs typeface="Arial" panose="020B0604020202020204" pitchFamily="34" charset="0"/>
              </a:rPr>
              <a:t>UoE</a:t>
            </a:r>
            <a:r>
              <a:rPr lang="en-US" sz="2400" dirty="0">
                <a:solidFill>
                  <a:srgbClr val="0070C0"/>
                </a:solidFill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rgbClr val="0070C0"/>
                </a:solidFill>
                <a:cs typeface="Arial" panose="020B0604020202020204" pitchFamily="34" charset="0"/>
              </a:rPr>
              <a:t>DataStore</a:t>
            </a:r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 - using</a:t>
            </a:r>
            <a:endParaRPr lang="en-US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l-PL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You </a:t>
            </a:r>
            <a:r>
              <a:rPr lang="pl-PL" sz="2400" dirty="0">
                <a:solidFill>
                  <a:srgbClr val="0070C0"/>
                </a:solidFill>
                <a:cs typeface="Arial" panose="020B0604020202020204" pitchFamily="34" charset="0"/>
              </a:rPr>
              <a:t>need VPN </a:t>
            </a:r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to connect from home</a:t>
            </a:r>
          </a:p>
          <a:p>
            <a:endParaRPr lang="pl-PL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Depending on network drive may </a:t>
            </a:r>
            <a:r>
              <a:rPr lang="pl-PL" sz="2400" dirty="0">
                <a:solidFill>
                  <a:srgbClr val="0070C0"/>
                </a:solidFill>
                <a:cs typeface="Arial" panose="020B0604020202020204" pitchFamily="34" charset="0"/>
              </a:rPr>
              <a:t>be tricky </a:t>
            </a:r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for </a:t>
            </a:r>
            <a:r>
              <a:rPr lang="pl-PL" sz="2400" dirty="0">
                <a:solidFill>
                  <a:srgbClr val="0070C0"/>
                </a:solidFill>
                <a:cs typeface="Arial" panose="020B0604020202020204" pitchFamily="34" charset="0"/>
              </a:rPr>
              <a:t>very large files</a:t>
            </a:r>
          </a:p>
          <a:p>
            <a:pPr marL="0" indent="0">
              <a:buNone/>
            </a:pPr>
            <a:endParaRPr lang="pl-PL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rgbClr val="0070C0"/>
                </a:solidFill>
                <a:cs typeface="Arial" panose="020B0604020202020204" pitchFamily="34" charset="0"/>
              </a:rPr>
              <a:t>Instructions how to use:</a:t>
            </a:r>
            <a:endParaRPr lang="en-US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r>
              <a:rPr lang="en-GB" sz="2400" dirty="0" smtClean="0">
                <a:solidFill>
                  <a:srgbClr val="0070C0"/>
                </a:solidFill>
                <a:hlinkClick r:id="rId2"/>
              </a:rPr>
              <a:t>https</a:t>
            </a:r>
            <a:r>
              <a:rPr lang="en-GB" sz="2400" dirty="0">
                <a:solidFill>
                  <a:srgbClr val="0070C0"/>
                </a:solidFill>
                <a:hlinkClick r:id="rId2"/>
              </a:rPr>
              <a:t>://</a:t>
            </a:r>
            <a:r>
              <a:rPr lang="en-GB" sz="2400" dirty="0" smtClean="0">
                <a:solidFill>
                  <a:srgbClr val="0070C0"/>
                </a:solidFill>
                <a:hlinkClick r:id="rId2"/>
              </a:rPr>
              <a:t>www.ed.ac.uk/information-services/computing/desktop-personal/connect-uni-file-storage</a:t>
            </a:r>
            <a:endParaRPr lang="pl-PL" sz="2400" dirty="0" smtClean="0">
              <a:solidFill>
                <a:srgbClr val="0070C0"/>
              </a:solidFill>
            </a:endParaRPr>
          </a:p>
          <a:p>
            <a:r>
              <a:rPr lang="pl-PL" sz="2400" dirty="0">
                <a:solidFill>
                  <a:srgbClr val="0070C0"/>
                </a:solidFill>
                <a:cs typeface="Arial" panose="020B0604020202020204" pitchFamily="34" charset="0"/>
              </a:rPr>
              <a:t>BioRDM </a:t>
            </a:r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wiki (recipies for workflows)</a:t>
            </a:r>
            <a:endParaRPr lang="pl-PL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endParaRPr lang="pl-PL" sz="2000" dirty="0">
              <a:solidFill>
                <a:srgbClr val="0070C0"/>
              </a:solidFill>
            </a:endParaRPr>
          </a:p>
          <a:p>
            <a:endParaRPr lang="pl-PL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041765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0070C0"/>
                </a:solidFill>
                <a:cs typeface="Arial" panose="020B0604020202020204" pitchFamily="34" charset="0"/>
              </a:rPr>
              <a:t>Sharepoint</a:t>
            </a:r>
            <a:r>
              <a:rPr lang="en-US" sz="2400" dirty="0">
                <a:solidFill>
                  <a:srgbClr val="0070C0"/>
                </a:solidFill>
                <a:cs typeface="Arial" panose="020B0604020202020204" pitchFamily="34" charset="0"/>
              </a:rPr>
              <a:t> / OneDrive</a:t>
            </a:r>
          </a:p>
          <a:p>
            <a:pPr marL="0" indent="0">
              <a:buNone/>
            </a:pPr>
            <a:endParaRPr lang="en-US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cs typeface="Arial" panose="020B0604020202020204" pitchFamily="34" charset="0"/>
                <a:hlinkClick r:id="rId2"/>
              </a:rPr>
              <a:t>https://uoe-my.sharepoint.com</a:t>
            </a:r>
            <a:endParaRPr lang="en-US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endParaRPr lang="en-US" sz="2400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r>
              <a:rPr lang="pl-PL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For documents, presentations, raports etc</a:t>
            </a:r>
          </a:p>
          <a:p>
            <a:r>
              <a:rPr lang="en-US" sz="2400" dirty="0" smtClean="0">
                <a:solidFill>
                  <a:srgbClr val="0070C0"/>
                </a:solidFill>
                <a:cs typeface="Arial" panose="020B0604020202020204" pitchFamily="34" charset="0"/>
              </a:rPr>
              <a:t>Excellent </a:t>
            </a:r>
            <a:r>
              <a:rPr lang="en-US" sz="2400" dirty="0">
                <a:solidFill>
                  <a:srgbClr val="0070C0"/>
                </a:solidFill>
                <a:cs typeface="Arial" panose="020B0604020202020204" pitchFamily="34" charset="0"/>
              </a:rPr>
              <a:t>for collaborative work on shared documents </a:t>
            </a:r>
          </a:p>
          <a:p>
            <a:r>
              <a:rPr lang="en-GB" sz="2400" dirty="0">
                <a:solidFill>
                  <a:srgbClr val="0070C0"/>
                </a:solidFill>
              </a:rPr>
              <a:t>Online versions of Word / Excel</a:t>
            </a:r>
            <a:endParaRPr lang="pl-PL" sz="2400" dirty="0">
              <a:solidFill>
                <a:srgbClr val="0070C0"/>
              </a:solidFill>
            </a:endParaRPr>
          </a:p>
          <a:p>
            <a:r>
              <a:rPr lang="pl-PL" sz="2400" dirty="0">
                <a:solidFill>
                  <a:srgbClr val="0070C0"/>
                </a:solidFill>
              </a:rPr>
              <a:t>Your desktop Word can directly sync with sharepoint files</a:t>
            </a:r>
            <a:endParaRPr lang="en-GB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712444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UoE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WIKI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https://www.wiki.ed.ac.uk</a:t>
            </a: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websites, 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making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notes, organize files, </a:t>
            </a:r>
            <a:endParaRPr lang="pl-PL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 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ELN 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  <a:hlinkClick r:id="rId3"/>
              </a:rPr>
              <a:t>https://www.wiki.ed.ac.uk/display/RDMS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547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DA74F-73B3-421A-BD2A-363B26776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rgbClr val="0070C0"/>
                </a:solidFill>
              </a:rPr>
              <a:t>Outcomes</a:t>
            </a:r>
            <a:r>
              <a:rPr lang="en-GB">
                <a:solidFill>
                  <a:srgbClr val="0070C0"/>
                </a:solidFill>
              </a:rPr>
              <a:t> of Openness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3F2CD-AB38-44C7-977C-EDF39BD02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>
                <a:solidFill>
                  <a:srgbClr val="0070C0"/>
                </a:solidFill>
              </a:rPr>
              <a:t>Collaboration</a:t>
            </a:r>
          </a:p>
          <a:p>
            <a:r>
              <a:rPr lang="pl-PL">
                <a:solidFill>
                  <a:srgbClr val="0070C0"/>
                </a:solidFill>
              </a:rPr>
              <a:t>Speed</a:t>
            </a:r>
          </a:p>
          <a:p>
            <a:r>
              <a:rPr lang="pl-PL">
                <a:solidFill>
                  <a:srgbClr val="0070C0"/>
                </a:solidFill>
              </a:rPr>
              <a:t>Unpulished / negative results</a:t>
            </a:r>
          </a:p>
          <a:p>
            <a:r>
              <a:rPr lang="pl-PL">
                <a:solidFill>
                  <a:srgbClr val="0070C0"/>
                </a:solidFill>
              </a:rPr>
              <a:t>Re-use</a:t>
            </a:r>
          </a:p>
          <a:p>
            <a:r>
              <a:rPr lang="pl-PL">
                <a:solidFill>
                  <a:srgbClr val="0070C0"/>
                </a:solidFill>
              </a:rPr>
              <a:t>Learn by example</a:t>
            </a:r>
          </a:p>
          <a:p>
            <a:r>
              <a:rPr lang="pl-PL">
                <a:solidFill>
                  <a:srgbClr val="0070C0"/>
                </a:solidFill>
              </a:rPr>
              <a:t>Feedback</a:t>
            </a:r>
          </a:p>
          <a:p>
            <a:endParaRPr lang="pl-PL"/>
          </a:p>
          <a:p>
            <a:endParaRPr lang="pl-PL"/>
          </a:p>
          <a:p>
            <a:endParaRPr lang="pl-PL"/>
          </a:p>
          <a:p>
            <a:pPr marL="0" indent="0">
              <a:buNone/>
            </a:pPr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361442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DMPOnline</a:t>
            </a: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 smtClean="0">
                <a:solidFill>
                  <a:srgbClr val="0070C0"/>
                </a:solidFill>
                <a:hlinkClick r:id="rId2"/>
              </a:rPr>
              <a:t>https</a:t>
            </a:r>
            <a:r>
              <a:rPr lang="en-GB" dirty="0">
                <a:solidFill>
                  <a:srgbClr val="0070C0"/>
                </a:solidFill>
                <a:hlinkClick r:id="rId2"/>
              </a:rPr>
              <a:t>://dmponline.ed.ac.uk</a:t>
            </a:r>
            <a:endParaRPr lang="pl-PL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pl-PL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pl-PL" dirty="0">
                <a:solidFill>
                  <a:srgbClr val="0070C0"/>
                </a:solidFill>
              </a:rPr>
              <a:t>Protocols.io</a:t>
            </a:r>
          </a:p>
          <a:p>
            <a:pPr marL="0" indent="0">
              <a:buNone/>
            </a:pPr>
            <a:r>
              <a:rPr lang="pl-PL" dirty="0">
                <a:solidFill>
                  <a:srgbClr val="0070C0"/>
                </a:solidFill>
                <a:hlinkClick r:id="rId3"/>
              </a:rPr>
              <a:t>https://www.protocols.io/</a:t>
            </a:r>
            <a:endParaRPr lang="pl-PL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pl-PL" dirty="0" smtClean="0">
                <a:solidFill>
                  <a:srgbClr val="0070C0"/>
                </a:solidFill>
              </a:rPr>
              <a:t>(university pays for full version)</a:t>
            </a:r>
            <a:endParaRPr lang="pl-PL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8009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CODE use GIT </a:t>
            </a:r>
          </a:p>
          <a:p>
            <a:pPr marL="0" indent="0">
              <a:buNone/>
            </a:pP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(you need to learn it though)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70C0"/>
                </a:solidFill>
              </a:rPr>
              <a:t>Free github (https://github.com)</a:t>
            </a:r>
            <a:endParaRPr lang="pl-PL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pl-PL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pl-PL" dirty="0" smtClean="0">
                <a:solidFill>
                  <a:srgbClr val="0070C0"/>
                </a:solidFill>
              </a:rPr>
              <a:t>The University </a:t>
            </a:r>
            <a:r>
              <a:rPr lang="pl-PL" dirty="0">
                <a:solidFill>
                  <a:srgbClr val="0070C0"/>
                </a:solidFill>
              </a:rPr>
              <a:t>one (https://</a:t>
            </a:r>
            <a:r>
              <a:rPr lang="pl-PL" dirty="0" smtClean="0">
                <a:solidFill>
                  <a:srgbClr val="0070C0"/>
                </a:solidFill>
              </a:rPr>
              <a:t>git.ecdf.ed.ac.uk)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56249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University resources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70C0"/>
                </a:solidFill>
                <a:latin typeface="Arial"/>
                <a:cs typeface="Arial"/>
              </a:rPr>
              <a:t>UoE</a:t>
            </a:r>
            <a:r>
              <a:rPr lang="en-US" dirty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Arial"/>
                <a:cs typeface="Arial"/>
              </a:rPr>
              <a:t>DataShare</a:t>
            </a:r>
            <a:endParaRPr lang="en-US" dirty="0">
              <a:solidFill>
                <a:srgbClr val="0070C0"/>
              </a:solidFill>
              <a:latin typeface="Arial"/>
              <a:cs typeface="Arial"/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Arial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https://datashare.</a:t>
            </a:r>
            <a:r>
              <a:rPr lang="en-US" dirty="0">
                <a:solidFill>
                  <a:srgbClr val="0070C0"/>
                </a:solidFill>
                <a:latin typeface="Arial"/>
                <a:cs typeface="Arial"/>
                <a:hlinkClick r:id="rId2"/>
              </a:rPr>
              <a:t>ed</a:t>
            </a:r>
            <a:r>
              <a:rPr lang="en-US" dirty="0">
                <a:solidFill>
                  <a:srgbClr val="0070C0"/>
                </a:solidFill>
                <a:latin typeface="Arial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.ac.uk/</a:t>
            </a:r>
            <a:endParaRPr lang="en-US" dirty="0">
              <a:solidFill>
                <a:srgbClr val="0070C0"/>
              </a:solidFill>
              <a:latin typeface="Arial"/>
              <a:cs typeface="Arial"/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sharing public datasets (possible embargo period)</a:t>
            </a: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unlimited, free 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storage</a:t>
            </a: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(250GB per dataset)</a:t>
            </a: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</a:t>
            </a: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automatically 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records in </a:t>
            </a: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personal profile </a:t>
            </a:r>
            <a:b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UoE</a:t>
            </a:r>
            <a:r>
              <a:rPr lang="en-US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PURE</a:t>
            </a:r>
            <a:r>
              <a:rPr lang="pl-PL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859223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070C0"/>
                </a:solidFill>
              </a:rPr>
              <a:t>FAIR in (bio) practice - </a:t>
            </a:r>
            <a:r>
              <a:rPr lang="pl-PL" dirty="0" smtClean="0">
                <a:solidFill>
                  <a:srgbClr val="0070C0"/>
                </a:solidFill>
              </a:rPr>
              <a:t>workshop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876800" cy="4351338"/>
          </a:xfrm>
        </p:spPr>
        <p:txBody>
          <a:bodyPr/>
          <a:lstStyle/>
          <a:p>
            <a:r>
              <a:rPr lang="en-GB" dirty="0" smtClean="0">
                <a:solidFill>
                  <a:srgbClr val="0070C0"/>
                </a:solidFill>
              </a:rPr>
              <a:t>Introduction to Open Science and FAIR</a:t>
            </a:r>
          </a:p>
          <a:p>
            <a:r>
              <a:rPr lang="en-GB" dirty="0" smtClean="0">
                <a:solidFill>
                  <a:srgbClr val="0070C0"/>
                </a:solidFill>
              </a:rPr>
              <a:t>IP, Licensing and Openness 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 smtClean="0">
                <a:solidFill>
                  <a:srgbClr val="0070C0"/>
                </a:solidFill>
              </a:rPr>
              <a:t>Metadata 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 smtClean="0">
                <a:solidFill>
                  <a:srgbClr val="0070C0"/>
                </a:solidFill>
              </a:rPr>
              <a:t>Ontologies</a:t>
            </a:r>
          </a:p>
          <a:p>
            <a:r>
              <a:rPr lang="en-GB" dirty="0" smtClean="0">
                <a:solidFill>
                  <a:srgbClr val="0070C0"/>
                </a:solidFill>
              </a:rPr>
              <a:t>(Meta)data in Excel</a:t>
            </a:r>
          </a:p>
          <a:p>
            <a:r>
              <a:rPr lang="en-GB" dirty="0" smtClean="0">
                <a:solidFill>
                  <a:srgbClr val="0070C0"/>
                </a:solidFill>
              </a:rPr>
              <a:t>Record keeping</a:t>
            </a:r>
          </a:p>
          <a:p>
            <a:r>
              <a:rPr lang="en-GB" dirty="0" smtClean="0">
                <a:solidFill>
                  <a:srgbClr val="0070C0"/>
                </a:solidFill>
              </a:rPr>
              <a:t>Working with files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6004560" y="1825625"/>
            <a:ext cx="53644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Reusable analysis - </a:t>
            </a:r>
            <a:r>
              <a:rPr lang="en-GB" dirty="0" err="1" smtClean="0"/>
              <a:t>Jupyter</a:t>
            </a:r>
            <a:endParaRPr lang="en-GB" dirty="0" smtClean="0"/>
          </a:p>
          <a:p>
            <a:r>
              <a:rPr lang="en-GB" dirty="0" smtClean="0"/>
              <a:t>Version control </a:t>
            </a:r>
          </a:p>
          <a:p>
            <a:r>
              <a:rPr lang="en-GB" dirty="0" smtClean="0"/>
              <a:t>Templates  </a:t>
            </a:r>
          </a:p>
          <a:p>
            <a:r>
              <a:rPr lang="en-GB" dirty="0" smtClean="0"/>
              <a:t>Public repositories</a:t>
            </a:r>
          </a:p>
          <a:p>
            <a:r>
              <a:rPr lang="pl-PL" dirty="0" smtClean="0"/>
              <a:t>Writing </a:t>
            </a:r>
            <a:r>
              <a:rPr lang="en-GB" dirty="0" smtClean="0"/>
              <a:t>Data Management Plan</a:t>
            </a:r>
            <a:r>
              <a:rPr lang="pl-PL" dirty="0" smtClean="0"/>
              <a:t>s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982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32E1-884B-4F45-AB3D-8734D6B6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err="1">
                <a:solidFill>
                  <a:srgbClr val="0070C0"/>
                </a:solidFill>
              </a:rPr>
              <a:t>BioRDM</a:t>
            </a:r>
            <a:r>
              <a:rPr lang="pl-PL">
                <a:solidFill>
                  <a:srgbClr val="0070C0"/>
                </a:solidFill>
              </a:rPr>
              <a:t> </a:t>
            </a:r>
            <a:r>
              <a:rPr lang="pl-PL" err="1">
                <a:solidFill>
                  <a:srgbClr val="0070C0"/>
                </a:solidFill>
              </a:rPr>
              <a:t>workshop</a:t>
            </a:r>
            <a:endParaRPr lang="en-GB" err="1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C6F7-AA50-4FE9-84EA-78EEE6F5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FAIR in (bio) practice</a:t>
            </a:r>
          </a:p>
          <a:p>
            <a:pPr marL="0" indent="0">
              <a:buNone/>
            </a:pPr>
            <a:endParaRPr lang="pl-PL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l-PL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22-25 November in the afternoons</a:t>
            </a:r>
          </a:p>
          <a:p>
            <a:pPr marL="0" indent="0">
              <a:buNone/>
            </a:pPr>
            <a:endParaRPr lang="pl-PL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>
                <a:solidFill>
                  <a:srgbClr val="0070C0"/>
                </a:solidFill>
                <a:hlinkClick r:id="rId2"/>
              </a:rPr>
              <a:t>https://edcarp.github.io/2022-11-22_ed-dash_fair-bio-practice/</a:t>
            </a:r>
            <a:endParaRPr lang="pl-PL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pl-PL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49293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1208D8-84AF-748A-C05C-AF6773446DFE}"/>
              </a:ext>
            </a:extLst>
          </p:cNvPr>
          <p:cNvSpPr txBox="1"/>
          <p:nvPr/>
        </p:nvSpPr>
        <p:spPr>
          <a:xfrm>
            <a:off x="2095499" y="1047750"/>
            <a:ext cx="7140575" cy="12890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74C0FD-A938-0AC8-4A6C-E4B49314097C}"/>
              </a:ext>
            </a:extLst>
          </p:cNvPr>
          <p:cNvSpPr txBox="1"/>
          <p:nvPr/>
        </p:nvSpPr>
        <p:spPr>
          <a:xfrm>
            <a:off x="235856" y="528561"/>
            <a:ext cx="11624390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cs typeface="Calibri"/>
              </a:rPr>
              <a:t>Please </a:t>
            </a:r>
            <a:r>
              <a:rPr lang="pl-PL" sz="2400" dirty="0" smtClean="0">
                <a:solidFill>
                  <a:srgbClr val="0070C0"/>
                </a:solidFill>
                <a:cs typeface="Calibri"/>
              </a:rPr>
              <a:t>complete </a:t>
            </a:r>
            <a:r>
              <a:rPr lang="en-US" sz="2400" dirty="0" smtClean="0">
                <a:solidFill>
                  <a:srgbClr val="0070C0"/>
                </a:solidFill>
                <a:cs typeface="Calibri"/>
              </a:rPr>
              <a:t>the </a:t>
            </a:r>
            <a:r>
              <a:rPr lang="en-US" sz="2400" dirty="0">
                <a:solidFill>
                  <a:srgbClr val="0070C0"/>
                </a:solidFill>
                <a:cs typeface="Calibri"/>
              </a:rPr>
              <a:t>feedback section at the end of the </a:t>
            </a:r>
            <a:r>
              <a:rPr lang="pl-PL" sz="2400" dirty="0" smtClean="0">
                <a:solidFill>
                  <a:srgbClr val="0070C0"/>
                </a:solidFill>
                <a:cs typeface="Calibri"/>
              </a:rPr>
              <a:t>pad</a:t>
            </a:r>
            <a:r>
              <a:rPr lang="en-US" sz="2400" dirty="0" smtClean="0">
                <a:solidFill>
                  <a:srgbClr val="0070C0"/>
                </a:solidFill>
                <a:cs typeface="Calibri"/>
              </a:rPr>
              <a:t>:</a:t>
            </a:r>
            <a:r>
              <a:rPr lang="en-US" sz="2400" dirty="0">
                <a:solidFill>
                  <a:srgbClr val="0070C0"/>
                </a:solidFill>
                <a:cs typeface="Calibri"/>
              </a:rPr>
              <a:t> </a:t>
            </a:r>
          </a:p>
          <a:p>
            <a:endParaRPr lang="en-US" sz="2400" dirty="0">
              <a:solidFill>
                <a:srgbClr val="0070C0"/>
              </a:solidFill>
              <a:cs typeface="Calibri"/>
            </a:endParaRPr>
          </a:p>
          <a:p>
            <a:r>
              <a:rPr lang="en-US" sz="2400" dirty="0">
                <a:solidFill>
                  <a:srgbClr val="0070C0"/>
                </a:solidFill>
                <a:ea typeface="+mn-lt"/>
                <a:cs typeface="+mn-lt"/>
                <a:hlinkClick r:id="rId2"/>
              </a:rPr>
              <a:t>https://pad.carpentries.org/SBS-PHD-2022-10-19</a:t>
            </a:r>
            <a:endParaRPr lang="en-US" sz="2400" dirty="0">
              <a:solidFill>
                <a:srgbClr val="0070C0"/>
              </a:solidFill>
              <a:cs typeface="Calibri"/>
            </a:endParaRPr>
          </a:p>
          <a:p>
            <a:endParaRPr lang="en-US" sz="2400" dirty="0">
              <a:solidFill>
                <a:srgbClr val="0070C0"/>
              </a:solidFill>
              <a:cs typeface="Calibri"/>
            </a:endParaRPr>
          </a:p>
          <a:p>
            <a:endParaRPr lang="en-US" sz="36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251968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 txBox="1">
            <a:spLocks/>
          </p:cNvSpPr>
          <p:nvPr/>
        </p:nvSpPr>
        <p:spPr bwMode="auto">
          <a:xfrm>
            <a:off x="3604261" y="193664"/>
            <a:ext cx="6097088" cy="607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GB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RDM </a:t>
            </a:r>
            <a:r>
              <a:rPr lang="pl-PL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part of </a:t>
            </a:r>
            <a:r>
              <a:rPr lang="en-GB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pl-PL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  <a:endParaRPr lang="en-GB" sz="2800" ker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Title 1"/>
          <p:cNvSpPr>
            <a:spLocks noGrp="1"/>
          </p:cNvSpPr>
          <p:nvPr>
            <p:ph type="title"/>
          </p:nvPr>
        </p:nvSpPr>
        <p:spPr>
          <a:xfrm>
            <a:off x="1972234" y="4519869"/>
            <a:ext cx="8229600" cy="554641"/>
          </a:xfrm>
        </p:spPr>
        <p:txBody>
          <a:bodyPr>
            <a:normAutofit fontScale="90000"/>
          </a:bodyPr>
          <a:lstStyle/>
          <a:p>
            <a:pPr algn="ctr"/>
            <a:r>
              <a:rPr lang="en-GB" sz="3600">
                <a:solidFill>
                  <a:srgbClr val="0D3C69"/>
                </a:solidFill>
              </a:rPr>
              <a:t>Need help? </a:t>
            </a:r>
            <a:r>
              <a:rPr lang="pl-PL" sz="3600">
                <a:solidFill>
                  <a:srgbClr val="0D3C69"/>
                </a:solidFill>
              </a:rPr>
              <a:t>Just come talk to us!</a:t>
            </a:r>
            <a:endParaRPr lang="en-GB" sz="3600">
              <a:solidFill>
                <a:srgbClr val="C00000"/>
              </a:solidFill>
              <a:cs typeface="Calibri Ligh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354980" y="109208"/>
            <a:ext cx="8229600" cy="85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4000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E2C59FC-2CE1-4102-ADD0-E896A1B2B14B}"/>
              </a:ext>
            </a:extLst>
          </p:cNvPr>
          <p:cNvGrpSpPr/>
          <p:nvPr/>
        </p:nvGrpSpPr>
        <p:grpSpPr>
          <a:xfrm>
            <a:off x="1524000" y="4482"/>
            <a:ext cx="9144000" cy="914400"/>
            <a:chOff x="0" y="4482"/>
            <a:chExt cx="9144000" cy="9144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9C6BD41-BED1-4B13-AB67-B72A7556CBD7}"/>
                </a:ext>
              </a:extLst>
            </p:cNvPr>
            <p:cNvGrpSpPr/>
            <p:nvPr/>
          </p:nvGrpSpPr>
          <p:grpSpPr>
            <a:xfrm>
              <a:off x="0" y="4482"/>
              <a:ext cx="9144000" cy="914400"/>
              <a:chOff x="0" y="4482"/>
              <a:chExt cx="9144000" cy="9144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1F37706-50D6-47C2-AF05-B7621B023A5B}"/>
                  </a:ext>
                </a:extLst>
              </p:cNvPr>
              <p:cNvSpPr/>
              <p:nvPr/>
            </p:nvSpPr>
            <p:spPr>
              <a:xfrm>
                <a:off x="0" y="4482"/>
                <a:ext cx="9144000" cy="914400"/>
              </a:xfrm>
              <a:prstGeom prst="rect">
                <a:avLst/>
              </a:prstGeom>
              <a:solidFill>
                <a:srgbClr val="0D3C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E9830BE-BDD7-49E9-8321-36A6EC7F82D7}"/>
                  </a:ext>
                </a:extLst>
              </p:cNvPr>
              <p:cNvSpPr/>
              <p:nvPr/>
            </p:nvSpPr>
            <p:spPr>
              <a:xfrm>
                <a:off x="6176682" y="76199"/>
                <a:ext cx="2805952" cy="72614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" name="Picture 8" descr="A close up of a logo&#10;&#10;Description generated with very high confidence">
                <a:extLst>
                  <a:ext uri="{FF2B5EF4-FFF2-40B4-BE49-F238E27FC236}">
                    <a16:creationId xmlns:a16="http://schemas.microsoft.com/office/drawing/2014/main" id="{E31EB662-C36F-429D-ACC2-CCFD2760BA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76682" y="74239"/>
                <a:ext cx="2743200" cy="721099"/>
              </a:xfrm>
              <a:prstGeom prst="rect">
                <a:avLst/>
              </a:prstGeom>
            </p:spPr>
          </p:pic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B66A901-4FAB-4B1E-B88C-56728BCFDED9}"/>
                </a:ext>
              </a:extLst>
            </p:cNvPr>
            <p:cNvSpPr txBox="1"/>
            <p:nvPr/>
          </p:nvSpPr>
          <p:spPr>
            <a:xfrm>
              <a:off x="528357" y="142874"/>
              <a:ext cx="2743200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solidFill>
                    <a:srgbClr val="D8D8D8"/>
                  </a:solidFill>
                  <a:latin typeface="Arial"/>
                  <a:cs typeface="Arial"/>
                </a:rPr>
                <a:t>Biological Research</a:t>
              </a:r>
            </a:p>
            <a:p>
              <a:r>
                <a:rPr lang="en-US">
                  <a:solidFill>
                    <a:srgbClr val="D8D8D8"/>
                  </a:solidFill>
                  <a:latin typeface="Arial"/>
                  <a:cs typeface="Arial"/>
                </a:rPr>
                <a:t>Data Management Team</a:t>
              </a:r>
            </a:p>
          </p:txBody>
        </p:sp>
      </p:grpSp>
      <p:pic>
        <p:nvPicPr>
          <p:cNvPr id="3" name="Picture 3" descr="A drawing of a person&#10;&#10;Description generated with high confidence">
            <a:hlinkClick r:id="rId4"/>
            <a:extLst>
              <a:ext uri="{FF2B5EF4-FFF2-40B4-BE49-F238E27FC236}">
                <a16:creationId xmlns:a16="http://schemas.microsoft.com/office/drawing/2014/main" id="{FB23C5FE-66FB-4120-B909-BB1606FCED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4196" y="1249874"/>
            <a:ext cx="2936500" cy="2936500"/>
          </a:xfrm>
          <a:prstGeom prst="rect">
            <a:avLst/>
          </a:prstGeom>
        </p:spPr>
      </p:pic>
      <p:pic>
        <p:nvPicPr>
          <p:cNvPr id="5" name="Picture 12" descr="A close up of a logo&#10;&#10;Description generated with very high confidence">
            <a:hlinkClick r:id="rId4"/>
            <a:extLst>
              <a:ext uri="{FF2B5EF4-FFF2-40B4-BE49-F238E27FC236}">
                <a16:creationId xmlns:a16="http://schemas.microsoft.com/office/drawing/2014/main" id="{35D5822D-BB8F-42BB-BF88-9BEACCAFA3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5412" y="1197615"/>
            <a:ext cx="5217458" cy="2987231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5B6E17F5-4897-4F54-BAAD-8AA69CF8C6AF}"/>
              </a:ext>
            </a:extLst>
          </p:cNvPr>
          <p:cNvSpPr txBox="1">
            <a:spLocks/>
          </p:cNvSpPr>
          <p:nvPr/>
        </p:nvSpPr>
        <p:spPr>
          <a:xfrm>
            <a:off x="1972235" y="5372573"/>
            <a:ext cx="8397379" cy="9953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b="1" err="1">
                <a:solidFill>
                  <a:srgbClr val="00B0F0"/>
                </a:solidFill>
                <a:hlinkClick r:id="rId7"/>
              </a:rPr>
              <a:t>bio_rdm@ed.ac.u</a:t>
            </a:r>
            <a:r>
              <a:rPr lang="pl-PL" sz="3200" b="1">
                <a:solidFill>
                  <a:srgbClr val="00B0F0"/>
                </a:solidFill>
                <a:hlinkClick r:id="rId7"/>
              </a:rPr>
              <a:t>k</a:t>
            </a:r>
            <a:endParaRPr lang="pl-PL" sz="3200" b="1">
              <a:solidFill>
                <a:srgbClr val="00B0F0"/>
              </a:solidFill>
            </a:endParaRPr>
          </a:p>
          <a:p>
            <a:pPr marL="0" indent="0" algn="ctr">
              <a:buNone/>
            </a:pPr>
            <a:r>
              <a:rPr lang="en-GB" sz="3200">
                <a:hlinkClick r:id="rId8"/>
              </a:rPr>
              <a:t>https://www.wiki.ed.ac.uk/display/RDMS/</a:t>
            </a:r>
            <a:endParaRPr lang="en-GB" sz="3200" b="1">
              <a:solidFill>
                <a:srgbClr val="00B0F0"/>
              </a:solidFill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D831BA-E0D8-4EEC-809E-153921F91E6E}"/>
              </a:ext>
            </a:extLst>
          </p:cNvPr>
          <p:cNvSpPr txBox="1"/>
          <p:nvPr/>
        </p:nvSpPr>
        <p:spPr>
          <a:xfrm>
            <a:off x="2818769" y="5976436"/>
            <a:ext cx="688258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/>
              <a:t> </a:t>
            </a: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4173316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7A994-C089-42CD-8B95-C23459559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70C0"/>
                </a:solidFill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518E7-2BC9-4C7D-A75B-C2FBC33E1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>
                <a:solidFill>
                  <a:srgbClr val="0070C0"/>
                </a:solidFill>
              </a:rPr>
              <a:t>“stick”</a:t>
            </a:r>
          </a:p>
          <a:p>
            <a:r>
              <a:rPr lang="en-GB" sz="2400">
                <a:solidFill>
                  <a:srgbClr val="0070C0"/>
                </a:solidFill>
              </a:rPr>
              <a:t>Large UK funding bodies such as The </a:t>
            </a:r>
            <a:r>
              <a:rPr lang="en-GB" sz="2400" err="1">
                <a:solidFill>
                  <a:srgbClr val="0070C0"/>
                </a:solidFill>
              </a:rPr>
              <a:t>Wellcome</a:t>
            </a:r>
            <a:r>
              <a:rPr lang="en-GB" sz="2400">
                <a:solidFill>
                  <a:srgbClr val="0070C0"/>
                </a:solidFill>
              </a:rPr>
              <a:t> Trust are big supporters of Open Science</a:t>
            </a:r>
          </a:p>
          <a:p>
            <a:endParaRPr lang="en-GB" sz="240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sz="2400">
                <a:solidFill>
                  <a:srgbClr val="0070C0"/>
                </a:solidFill>
              </a:rPr>
              <a:t>“carrot”</a:t>
            </a:r>
          </a:p>
          <a:p>
            <a:pPr marL="0" indent="0">
              <a:buNone/>
            </a:pPr>
            <a:r>
              <a:rPr lang="en-GB" sz="2400">
                <a:solidFill>
                  <a:srgbClr val="0070C0"/>
                </a:solidFill>
              </a:rPr>
              <a:t>….</a:t>
            </a:r>
          </a:p>
          <a:p>
            <a:endParaRPr lang="en-GB" sz="2400"/>
          </a:p>
        </p:txBody>
      </p:sp>
      <p:pic>
        <p:nvPicPr>
          <p:cNvPr id="5" name="Picture 4" descr="Fresh carrots laid on a wooden floor">
            <a:extLst>
              <a:ext uri="{FF2B5EF4-FFF2-40B4-BE49-F238E27FC236}">
                <a16:creationId xmlns:a16="http://schemas.microsoft.com/office/drawing/2014/main" id="{D7082A1C-E979-9F47-8CBA-140D0B148BA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5" r="21417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6525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7A994-C089-42CD-8B95-C23459559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rgbClr val="0070C0"/>
                </a:solidFill>
              </a:rPr>
              <a:t>Your m</a:t>
            </a:r>
            <a:r>
              <a:rPr lang="en-GB" err="1">
                <a:solidFill>
                  <a:srgbClr val="0070C0"/>
                </a:solidFill>
              </a:rPr>
              <a:t>otivat</a:t>
            </a:r>
            <a:r>
              <a:rPr lang="pl-PL">
                <a:solidFill>
                  <a:srgbClr val="0070C0"/>
                </a:solidFill>
              </a:rPr>
              <a:t>ors</a:t>
            </a:r>
            <a:endParaRPr lang="en-GB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518E7-2BC9-4C7D-A75B-C2FBC33E1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>
                <a:solidFill>
                  <a:srgbClr val="0070C0"/>
                </a:solidFill>
              </a:rPr>
              <a:t>….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403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3633</Words>
  <Application>Microsoft Office PowerPoint</Application>
  <PresentationFormat>Widescreen</PresentationFormat>
  <Paragraphs>601</Paragraphs>
  <Slides>76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76</vt:i4>
      </vt:variant>
    </vt:vector>
  </HeadingPairs>
  <TitlesOfParts>
    <vt:vector size="88" baseType="lpstr">
      <vt:lpstr>ＭＳ Ｐゴシック</vt:lpstr>
      <vt:lpstr>Arial</vt:lpstr>
      <vt:lpstr>Calibri</vt:lpstr>
      <vt:lpstr>Calibri Light</vt:lpstr>
      <vt:lpstr>Corbel</vt:lpstr>
      <vt:lpstr>Courier New</vt:lpstr>
      <vt:lpstr>Times New Roman</vt:lpstr>
      <vt:lpstr>Ubuntu</vt:lpstr>
      <vt:lpstr>Wingdings</vt:lpstr>
      <vt:lpstr>office theme</vt:lpstr>
      <vt:lpstr>1_Office Theme</vt:lpstr>
      <vt:lpstr>2_Office Theme</vt:lpstr>
      <vt:lpstr>PowerPoint Presentation</vt:lpstr>
      <vt:lpstr>PowerPoint Presentation</vt:lpstr>
      <vt:lpstr>Open Science</vt:lpstr>
      <vt:lpstr>PowerPoint Presentation</vt:lpstr>
      <vt:lpstr>Open Science</vt:lpstr>
      <vt:lpstr>Open Science</vt:lpstr>
      <vt:lpstr>Outcomes of Openness</vt:lpstr>
      <vt:lpstr>Motivation</vt:lpstr>
      <vt:lpstr>Your motivators</vt:lpstr>
      <vt:lpstr>But how (not) to share in practice</vt:lpstr>
      <vt:lpstr>Data from publications</vt:lpstr>
      <vt:lpstr>Impossible protocol</vt:lpstr>
      <vt:lpstr>Common problems</vt:lpstr>
      <vt:lpstr>Common problems</vt:lpstr>
      <vt:lpstr>FAIR principles</vt:lpstr>
      <vt:lpstr>FAIR principles</vt:lpstr>
      <vt:lpstr>FAIR in biological practice</vt:lpstr>
      <vt:lpstr>FAIR in biological practice</vt:lpstr>
      <vt:lpstr>FAIR in biological practice</vt:lpstr>
      <vt:lpstr>FAIR and You</vt:lpstr>
      <vt:lpstr>FAIR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Paper vs ELN</vt:lpstr>
      <vt:lpstr>Paper </vt:lpstr>
      <vt:lpstr>PowerPoint Presentation</vt:lpstr>
      <vt:lpstr>Example of good record keeping</vt:lpstr>
      <vt:lpstr>Which ELNs are used in SBS?</vt:lpstr>
      <vt:lpstr>How do I choose one?</vt:lpstr>
      <vt:lpstr>ELNs Resources from BioRDM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Keeping safe your project files and folders</vt:lpstr>
      <vt:lpstr>Sharing as part of the workflow</vt:lpstr>
      <vt:lpstr>Sharing as part of the workflow</vt:lpstr>
      <vt:lpstr>Data Management Planning</vt:lpstr>
      <vt:lpstr>Data Management Planning: What? Why? How?</vt:lpstr>
      <vt:lpstr>Writing a DMP for your Research</vt:lpstr>
      <vt:lpstr>Your musts</vt:lpstr>
      <vt:lpstr>You want to</vt:lpstr>
      <vt:lpstr>Narrative CVs are comming</vt:lpstr>
      <vt:lpstr>Narrative CV</vt:lpstr>
      <vt:lpstr>It is easier to be prepared than to fake it</vt:lpstr>
      <vt:lpstr>University resources for data management</vt:lpstr>
      <vt:lpstr>University resources for data management</vt:lpstr>
      <vt:lpstr>University resources for data management</vt:lpstr>
      <vt:lpstr>University resources for data management</vt:lpstr>
      <vt:lpstr>University resources for data management</vt:lpstr>
      <vt:lpstr>University resources for data management</vt:lpstr>
      <vt:lpstr>University resources for data management</vt:lpstr>
      <vt:lpstr>University resources for data management</vt:lpstr>
      <vt:lpstr>University resources for data management</vt:lpstr>
      <vt:lpstr>University resources for data management</vt:lpstr>
      <vt:lpstr>FAIR in (bio) practice - workshop</vt:lpstr>
      <vt:lpstr>BioRDM workshop</vt:lpstr>
      <vt:lpstr>PowerPoint Presentation</vt:lpstr>
      <vt:lpstr>Need help? Just come talk to us!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Tomasz Zielinski</cp:lastModifiedBy>
  <cp:revision>8</cp:revision>
  <dcterms:created xsi:type="dcterms:W3CDTF">2022-10-14T11:22:18Z</dcterms:created>
  <dcterms:modified xsi:type="dcterms:W3CDTF">2022-10-19T18:49:55Z</dcterms:modified>
</cp:coreProperties>
</file>

<file path=docProps/thumbnail.jpeg>
</file>